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>
      <p:cViewPr>
        <p:scale>
          <a:sx n="84" d="100"/>
          <a:sy n="84" d="100"/>
        </p:scale>
        <p:origin x="828" y="6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2A2799-2680-4DFD-94EF-38627F25A4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0D04C4-FF22-4B0A-8CD4-D74D1887266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5363" name="Notes Placeholder 2"/>
          <p:cNvSpPr>
            <a:spLocks noGrp="1" noChangeArrowheads="1"/>
          </p:cNvSpPr>
          <p:nvPr>
            <p:ph type="body" idx="4294967295"/>
          </p:nvPr>
        </p:nvSpPr>
        <p:spPr bwMode="auto"/>
        <p:txBody>
          <a:bodyPr wrap="square" lIns="91440" tIns="45720" rIns="91440" bIns="45720" numCol="1" rtlCol="0" anchor="t" anchorCtr="0" compatLnSpc="1"/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0052" name="Slide Number Placeholder 3"/>
          <p:cNvSpPr>
            <a:spLocks noGrp="1"/>
          </p:cNvSpPr>
          <p:nvPr/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</a:rPr>
            </a:fld>
            <a:endParaRPr lang="en-US" altLang="zh-CN" sz="12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775C0-F8D0-40D3-8864-A4E5F0522AC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DACB-29DD-4B29-A8D9-3477D8C3D5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775C0-F8D0-40D3-8864-A4E5F0522AC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DACB-29DD-4B29-A8D9-3477D8C3D5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775C0-F8D0-40D3-8864-A4E5F0522AC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DACB-29DD-4B29-A8D9-3477D8C3D5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775C0-F8D0-40D3-8864-A4E5F0522AC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DACB-29DD-4B29-A8D9-3477D8C3D5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775C0-F8D0-40D3-8864-A4E5F0522AC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DACB-29DD-4B29-A8D9-3477D8C3D5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775C0-F8D0-40D3-8864-A4E5F0522AC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DACB-29DD-4B29-A8D9-3477D8C3D5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775C0-F8D0-40D3-8864-A4E5F0522AC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DACB-29DD-4B29-A8D9-3477D8C3D5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775C0-F8D0-40D3-8864-A4E5F0522AC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DACB-29DD-4B29-A8D9-3477D8C3D5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775C0-F8D0-40D3-8864-A4E5F0522AC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DACB-29DD-4B29-A8D9-3477D8C3D5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775C0-F8D0-40D3-8864-A4E5F0522AC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DACB-29DD-4B29-A8D9-3477D8C3D5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775C0-F8D0-40D3-8864-A4E5F0522AC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DACB-29DD-4B29-A8D9-3477D8C3D5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2" Type="http://schemas.openxmlformats.org/officeDocument/2006/relationships/theme" Target="../theme/theme1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775C0-F8D0-40D3-8864-A4E5F0522AC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40DACB-29DD-4B29-A8D9-3477D8C3D53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3.xml"/><Relationship Id="rId3" Type="http://schemas.openxmlformats.org/officeDocument/2006/relationships/image" Target="../media/image8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6.xml"/><Relationship Id="rId1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7.xml"/><Relationship Id="rId1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8.xml"/><Relationship Id="rId1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9.xml"/><Relationship Id="rId1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3.png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4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tags" Target="../tags/tag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121" y="1333981"/>
            <a:ext cx="4047891" cy="2373118"/>
          </a:xfrm>
          <a:prstGeom prst="rect">
            <a:avLst/>
          </a:prstGeom>
        </p:spPr>
      </p:pic>
      <p:sp>
        <p:nvSpPr>
          <p:cNvPr id="4" name="矩形: 圆角 3"/>
          <p:cNvSpPr/>
          <p:nvPr/>
        </p:nvSpPr>
        <p:spPr>
          <a:xfrm>
            <a:off x="4828859" y="3308866"/>
            <a:ext cx="5632664" cy="1097459"/>
          </a:xfrm>
          <a:prstGeom prst="roundRect">
            <a:avLst/>
          </a:prstGeom>
          <a:noFill/>
          <a:ln w="25400">
            <a:solidFill>
              <a:srgbClr val="0F73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3600" dirty="0" smtClean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DWT</a:t>
            </a:r>
            <a:r>
              <a:rPr lang="zh-CN" altLang="en-US" sz="3600" dirty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域的信息隐藏</a:t>
            </a:r>
            <a:endParaRPr lang="zh-CN" altLang="en-US" sz="3600" dirty="0">
              <a:solidFill>
                <a:srgbClr val="00206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 flipH="1">
            <a:off x="1645005" y="3787822"/>
            <a:ext cx="3183854" cy="139546"/>
            <a:chOff x="5803418" y="4388994"/>
            <a:chExt cx="3183854" cy="139546"/>
          </a:xfrm>
        </p:grpSpPr>
        <p:cxnSp>
          <p:nvCxnSpPr>
            <p:cNvPr id="5" name="直接连接符 4"/>
            <p:cNvCxnSpPr>
              <a:endCxn id="6" idx="2"/>
            </p:cNvCxnSpPr>
            <p:nvPr/>
          </p:nvCxnSpPr>
          <p:spPr>
            <a:xfrm>
              <a:off x="5803418" y="4458767"/>
              <a:ext cx="3044308" cy="0"/>
            </a:xfrm>
            <a:prstGeom prst="line">
              <a:avLst/>
            </a:prstGeom>
            <a:ln w="12700">
              <a:solidFill>
                <a:srgbClr val="0F73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椭圆 5"/>
            <p:cNvSpPr/>
            <p:nvPr/>
          </p:nvSpPr>
          <p:spPr>
            <a:xfrm>
              <a:off x="8847726" y="4388994"/>
              <a:ext cx="139546" cy="139546"/>
            </a:xfrm>
            <a:prstGeom prst="ellipse">
              <a:avLst/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820556" y="1807447"/>
            <a:ext cx="895003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%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显示原始载密图像和水印图象</a:t>
            </a:r>
            <a:endParaRPr lang="zh-CN" altLang="en-US" sz="24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  <a:p>
            <a:r>
              <a:rPr lang="en-US" altLang="zh-CN" sz="2400" b="1" dirty="0"/>
              <a:t>figure;</a:t>
            </a:r>
            <a:endParaRPr lang="en-US" altLang="zh-CN" sz="2400" b="1" dirty="0"/>
          </a:p>
          <a:p>
            <a:r>
              <a:rPr lang="en-US" altLang="zh-CN" sz="2400" b="1" dirty="0"/>
              <a:t>subplot(221);</a:t>
            </a:r>
            <a:r>
              <a:rPr lang="en-US" altLang="zh-CN" sz="2400" b="1" dirty="0" err="1"/>
              <a:t>imshow</a:t>
            </a:r>
            <a:r>
              <a:rPr lang="en-US" altLang="zh-CN" sz="2400" b="1" dirty="0"/>
              <a:t>(image);title('</a:t>
            </a:r>
            <a:r>
              <a:rPr lang="zh-CN" altLang="en-US" sz="2400" b="1" dirty="0"/>
              <a:t>原始图像</a:t>
            </a:r>
            <a:r>
              <a:rPr lang="en-US" altLang="zh-CN" sz="2400" b="1" dirty="0"/>
              <a:t>');</a:t>
            </a:r>
            <a:endParaRPr lang="en-US" altLang="zh-CN" sz="2400" b="1" dirty="0"/>
          </a:p>
          <a:p>
            <a:r>
              <a:rPr lang="en-US" altLang="zh-CN" sz="2400" b="1" dirty="0"/>
              <a:t>subplot(222);</a:t>
            </a:r>
            <a:r>
              <a:rPr lang="en-US" altLang="zh-CN" sz="2400" b="1" dirty="0" err="1"/>
              <a:t>imshow</a:t>
            </a:r>
            <a:r>
              <a:rPr lang="en-US" altLang="zh-CN" sz="2400" b="1" dirty="0"/>
              <a:t>(watermark);title('</a:t>
            </a:r>
            <a:r>
              <a:rPr lang="zh-CN" altLang="en-US" sz="2400" b="1" dirty="0"/>
              <a:t>水印图像</a:t>
            </a:r>
            <a:r>
              <a:rPr lang="en-US" altLang="zh-CN" sz="2400" b="1" dirty="0"/>
              <a:t>');</a:t>
            </a:r>
            <a:endParaRPr lang="en-US" altLang="zh-CN" sz="2400" b="1" dirty="0"/>
          </a:p>
          <a:p>
            <a:r>
              <a:rPr lang="en-US" altLang="zh-CN" sz="2400" b="1" dirty="0"/>
              <a:t>subplot(223);</a:t>
            </a:r>
            <a:r>
              <a:rPr lang="en-US" altLang="zh-CN" sz="2400" b="1" dirty="0" err="1"/>
              <a:t>imshow</a:t>
            </a:r>
            <a:r>
              <a:rPr lang="en-US" altLang="zh-CN" sz="2400" b="1" dirty="0"/>
              <a:t>(</a:t>
            </a:r>
            <a:r>
              <a:rPr lang="en-US" altLang="zh-CN" sz="2400" b="1" dirty="0" err="1"/>
              <a:t>new_image</a:t>
            </a:r>
            <a:r>
              <a:rPr lang="en-US" altLang="zh-CN" sz="2400" b="1" dirty="0"/>
              <a:t>,[]); title('</a:t>
            </a:r>
            <a:r>
              <a:rPr lang="zh-CN" altLang="en-US" sz="2400" b="1" dirty="0"/>
              <a:t>嵌入水印</a:t>
            </a:r>
            <a:r>
              <a:rPr lang="en-US" altLang="zh-CN" sz="2400" b="1" dirty="0"/>
              <a:t>');</a:t>
            </a:r>
            <a:endParaRPr lang="en-US" altLang="zh-CN" sz="2400" b="1" dirty="0"/>
          </a:p>
          <a:p>
            <a:r>
              <a:rPr lang="en-US" altLang="zh-CN" sz="2400" b="1" dirty="0"/>
              <a:t>subplot(224);</a:t>
            </a:r>
            <a:r>
              <a:rPr lang="en-US" altLang="zh-CN" sz="2400" b="1" dirty="0" err="1"/>
              <a:t>imshow</a:t>
            </a:r>
            <a:r>
              <a:rPr lang="en-US" altLang="zh-CN" sz="2400" b="1" dirty="0"/>
              <a:t>(extract,[]);title('</a:t>
            </a:r>
            <a:r>
              <a:rPr lang="zh-CN" altLang="en-US" sz="2400" b="1" dirty="0"/>
              <a:t>提取水印</a:t>
            </a:r>
            <a:r>
              <a:rPr lang="en-US" altLang="zh-CN" sz="2400" b="1" dirty="0"/>
              <a:t>');</a:t>
            </a:r>
            <a:endParaRPr lang="en-US" altLang="zh-CN" sz="2400" b="1" dirty="0"/>
          </a:p>
        </p:txBody>
      </p:sp>
      <p:grpSp>
        <p:nvGrpSpPr>
          <p:cNvPr id="9" name="组合 8"/>
          <p:cNvGrpSpPr/>
          <p:nvPr/>
        </p:nvGrpSpPr>
        <p:grpSpPr>
          <a:xfrm>
            <a:off x="1259349" y="499236"/>
            <a:ext cx="6028142" cy="840284"/>
            <a:chOff x="3135993" y="1051060"/>
            <a:chExt cx="6429332" cy="840284"/>
          </a:xfrm>
        </p:grpSpPr>
        <p:sp>
          <p:nvSpPr>
            <p:cNvPr id="10" name="矩形: 圆角 6"/>
            <p:cNvSpPr/>
            <p:nvPr/>
          </p:nvSpPr>
          <p:spPr>
            <a:xfrm>
              <a:off x="3839426" y="1280937"/>
              <a:ext cx="572589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 10"/>
            <p:cNvSpPr/>
            <p:nvPr/>
          </p:nvSpPr>
          <p:spPr>
            <a:xfrm>
              <a:off x="4091095" y="1333399"/>
              <a:ext cx="522343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实例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1    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修改系数的方法（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4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）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3295769" y="1051060"/>
              <a:ext cx="18473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1259349" y="499236"/>
            <a:ext cx="6028142" cy="840284"/>
            <a:chOff x="3135993" y="1051060"/>
            <a:chExt cx="6429332" cy="840284"/>
          </a:xfrm>
        </p:grpSpPr>
        <p:sp>
          <p:nvSpPr>
            <p:cNvPr id="10" name="矩形: 圆角 6"/>
            <p:cNvSpPr/>
            <p:nvPr/>
          </p:nvSpPr>
          <p:spPr>
            <a:xfrm>
              <a:off x="3839426" y="1280937"/>
              <a:ext cx="572589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 10"/>
            <p:cNvSpPr/>
            <p:nvPr/>
          </p:nvSpPr>
          <p:spPr>
            <a:xfrm>
              <a:off x="4091095" y="1333399"/>
              <a:ext cx="522343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实例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1    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修改系数的方法（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5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）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3295769" y="1051060"/>
              <a:ext cx="18473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96343" y="1562780"/>
            <a:ext cx="5486400" cy="4886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1259349" y="499236"/>
            <a:ext cx="6028142" cy="840284"/>
            <a:chOff x="3135993" y="1051060"/>
            <a:chExt cx="6429332" cy="840284"/>
          </a:xfrm>
        </p:grpSpPr>
        <p:sp>
          <p:nvSpPr>
            <p:cNvPr id="10" name="矩形: 圆角 6"/>
            <p:cNvSpPr/>
            <p:nvPr/>
          </p:nvSpPr>
          <p:spPr>
            <a:xfrm>
              <a:off x="3839426" y="1280937"/>
              <a:ext cx="572589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 10"/>
            <p:cNvSpPr/>
            <p:nvPr/>
          </p:nvSpPr>
          <p:spPr>
            <a:xfrm>
              <a:off x="4091095" y="1333399"/>
              <a:ext cx="522343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实例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1    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修改系数的方法（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6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）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3295769" y="1051060"/>
              <a:ext cx="18473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bandicam 2020-01-01 20-06-45-043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99440" y="0"/>
            <a:ext cx="1099312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>
                <p:cTn id="14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259349" y="637786"/>
            <a:ext cx="4808943" cy="840284"/>
            <a:chOff x="3135993" y="1051060"/>
            <a:chExt cx="4649442" cy="840284"/>
          </a:xfrm>
        </p:grpSpPr>
        <p:sp>
          <p:nvSpPr>
            <p:cNvPr id="7" name="矩形: 圆角 6"/>
            <p:cNvSpPr/>
            <p:nvPr/>
          </p:nvSpPr>
          <p:spPr>
            <a:xfrm>
              <a:off x="3839425" y="1280937"/>
              <a:ext cx="3946010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矩形 7"/>
            <p:cNvSpPr/>
            <p:nvPr/>
          </p:nvSpPr>
          <p:spPr>
            <a:xfrm>
              <a:off x="3972879" y="1333399"/>
              <a:ext cx="336810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实例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2. 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系数比较方法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295769" y="1051060"/>
              <a:ext cx="178604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矩形 27"/>
          <p:cNvSpPr/>
          <p:nvPr/>
        </p:nvSpPr>
        <p:spPr>
          <a:xfrm>
            <a:off x="1086571" y="1763401"/>
            <a:ext cx="8909384" cy="25730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 smtClean="0"/>
              <a:t>某算法策略</a:t>
            </a:r>
            <a:r>
              <a:rPr lang="zh-CN" altLang="en-US" sz="2400" dirty="0" smtClean="0"/>
              <a:t>为：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选择三个位置</a:t>
            </a:r>
            <a:r>
              <a:rPr lang="en-US" altLang="zh-CN" sz="2400" dirty="0" smtClean="0"/>
              <a:t>(</a:t>
            </a:r>
            <a:r>
              <a:rPr lang="en-US" altLang="zh-CN" sz="2400" i="1" dirty="0" smtClean="0"/>
              <a:t>u</a:t>
            </a:r>
            <a:r>
              <a:rPr lang="en-US" altLang="zh-CN" sz="2400" baseline="-25000" dirty="0" smtClean="0"/>
              <a:t>1</a:t>
            </a:r>
            <a:r>
              <a:rPr lang="en-US" altLang="zh-CN" sz="2400" dirty="0" smtClean="0"/>
              <a:t>,</a:t>
            </a:r>
            <a:r>
              <a:rPr lang="en-US" altLang="zh-CN" sz="2400" i="1" dirty="0" smtClean="0"/>
              <a:t>v</a:t>
            </a:r>
            <a:r>
              <a:rPr lang="en-US" altLang="zh-CN" sz="2400" baseline="-25000" dirty="0" smtClean="0"/>
              <a:t>1</a:t>
            </a:r>
            <a:r>
              <a:rPr lang="en-US" altLang="zh-CN" sz="2400" dirty="0" smtClean="0"/>
              <a:t>)</a:t>
            </a:r>
            <a:r>
              <a:rPr lang="zh-CN" altLang="en-US" sz="2400" dirty="0" smtClean="0"/>
              <a:t>，</a:t>
            </a:r>
            <a:r>
              <a:rPr lang="en-US" altLang="zh-CN" sz="2400" dirty="0" smtClean="0"/>
              <a:t>(</a:t>
            </a:r>
            <a:r>
              <a:rPr lang="en-US" altLang="zh-CN" sz="2400" i="1" dirty="0" smtClean="0"/>
              <a:t>u</a:t>
            </a:r>
            <a:r>
              <a:rPr lang="en-US" altLang="zh-CN" sz="2400" baseline="-25000" dirty="0" smtClean="0"/>
              <a:t>2</a:t>
            </a:r>
            <a:r>
              <a:rPr lang="en-US" altLang="zh-CN" sz="2400" dirty="0" smtClean="0"/>
              <a:t>,</a:t>
            </a:r>
            <a:r>
              <a:rPr lang="en-US" altLang="zh-CN" sz="2400" i="1" dirty="0" smtClean="0"/>
              <a:t>v</a:t>
            </a:r>
            <a:r>
              <a:rPr lang="en-US" altLang="zh-CN" sz="2400" baseline="-25000" dirty="0" smtClean="0"/>
              <a:t>2</a:t>
            </a:r>
            <a:r>
              <a:rPr lang="en-US" altLang="zh-CN" sz="2400" dirty="0" smtClean="0"/>
              <a:t>)</a:t>
            </a:r>
            <a:r>
              <a:rPr lang="zh-CN" altLang="en-US" sz="2400" dirty="0" smtClean="0"/>
              <a:t>，</a:t>
            </a:r>
            <a:r>
              <a:rPr lang="en-US" altLang="zh-CN" sz="2400" dirty="0" smtClean="0"/>
              <a:t>(</a:t>
            </a:r>
            <a:r>
              <a:rPr lang="en-US" altLang="zh-CN" sz="2400" i="1" dirty="0" smtClean="0"/>
              <a:t>u</a:t>
            </a:r>
            <a:r>
              <a:rPr lang="en-US" altLang="zh-CN" sz="2400" baseline="-25000" dirty="0" smtClean="0"/>
              <a:t>3</a:t>
            </a:r>
            <a:r>
              <a:rPr lang="en-US" altLang="zh-CN" sz="2400" dirty="0" smtClean="0"/>
              <a:t>,</a:t>
            </a:r>
            <a:r>
              <a:rPr lang="en-US" altLang="zh-CN" sz="2400" i="1" dirty="0" smtClean="0"/>
              <a:t>v</a:t>
            </a:r>
            <a:r>
              <a:rPr lang="en-US" altLang="zh-CN" sz="2400" baseline="-25000" dirty="0" smtClean="0"/>
              <a:t>3</a:t>
            </a:r>
            <a:r>
              <a:rPr lang="en-US" altLang="zh-CN" sz="2400" dirty="0" smtClean="0"/>
              <a:t>)</a:t>
            </a:r>
            <a:endParaRPr lang="en-US" altLang="zh-CN" sz="2400" dirty="0" smtClean="0"/>
          </a:p>
          <a:p>
            <a:pPr marL="342900" lvl="1" indent="-34290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 smtClean="0">
                <a:latin typeface="宋体" panose="02010600030101010101" pitchFamily="2" charset="-122"/>
              </a:rPr>
              <a:t>嵌入1：令</a:t>
            </a:r>
            <a:r>
              <a:rPr lang="en-US" altLang="zh-CN" sz="2400" i="1" dirty="0" smtClean="0"/>
              <a:t>B</a:t>
            </a:r>
            <a:r>
              <a:rPr lang="en-US" altLang="zh-CN" sz="2400" i="1" baseline="-25000" dirty="0" smtClean="0"/>
              <a:t>i </a:t>
            </a:r>
            <a:r>
              <a:rPr lang="en-US" altLang="zh-CN" sz="2400" dirty="0" smtClean="0"/>
              <a:t>(</a:t>
            </a:r>
            <a:r>
              <a:rPr lang="en-US" altLang="zh-CN" sz="2400" i="1" dirty="0" smtClean="0"/>
              <a:t>u</a:t>
            </a:r>
            <a:r>
              <a:rPr lang="en-US" altLang="zh-CN" sz="2400" baseline="-25000" dirty="0" smtClean="0"/>
              <a:t>1</a:t>
            </a:r>
            <a:r>
              <a:rPr lang="en-US" altLang="zh-CN" sz="2400" dirty="0" smtClean="0"/>
              <a:t>,</a:t>
            </a:r>
            <a:r>
              <a:rPr lang="en-US" altLang="zh-CN" sz="2400" i="1" dirty="0" smtClean="0"/>
              <a:t>v</a:t>
            </a:r>
            <a:r>
              <a:rPr lang="en-US" altLang="zh-CN" sz="2400" baseline="-25000" dirty="0" smtClean="0"/>
              <a:t>1</a:t>
            </a:r>
            <a:r>
              <a:rPr lang="en-US" altLang="zh-CN" sz="2400" dirty="0" smtClean="0"/>
              <a:t>)&gt;</a:t>
            </a:r>
            <a:r>
              <a:rPr lang="en-US" altLang="zh-CN" sz="2400" i="1" dirty="0" smtClean="0"/>
              <a:t> B</a:t>
            </a:r>
            <a:r>
              <a:rPr lang="en-US" altLang="zh-CN" sz="2400" i="1" baseline="-25000" dirty="0" smtClean="0"/>
              <a:t>i </a:t>
            </a:r>
            <a:r>
              <a:rPr lang="en-US" altLang="zh-CN" sz="2400" dirty="0" smtClean="0"/>
              <a:t>(</a:t>
            </a:r>
            <a:r>
              <a:rPr lang="en-US" altLang="zh-CN" sz="2400" i="1" dirty="0" smtClean="0"/>
              <a:t>u</a:t>
            </a:r>
            <a:r>
              <a:rPr lang="en-US" altLang="zh-CN" sz="2400" baseline="-25000" dirty="0" smtClean="0"/>
              <a:t>2</a:t>
            </a:r>
            <a:r>
              <a:rPr lang="en-US" altLang="zh-CN" sz="2400" dirty="0" smtClean="0"/>
              <a:t>,</a:t>
            </a:r>
            <a:r>
              <a:rPr lang="en-US" altLang="zh-CN" sz="2400" i="1" dirty="0" smtClean="0"/>
              <a:t>v</a:t>
            </a:r>
            <a:r>
              <a:rPr lang="en-US" altLang="zh-CN" sz="2400" baseline="-25000" dirty="0" smtClean="0"/>
              <a:t>2</a:t>
            </a:r>
            <a:r>
              <a:rPr lang="en-US" altLang="zh-CN" sz="2400" dirty="0" smtClean="0"/>
              <a:t>) +D</a:t>
            </a:r>
            <a:r>
              <a:rPr lang="zh-CN" altLang="en-US" sz="2400" dirty="0" smtClean="0">
                <a:latin typeface="宋体" panose="02010600030101010101" pitchFamily="2" charset="-122"/>
              </a:rPr>
              <a:t>，</a:t>
            </a:r>
            <a:r>
              <a:rPr lang="en-US" altLang="zh-CN" sz="2400" i="1" dirty="0" smtClean="0"/>
              <a:t> B</a:t>
            </a:r>
            <a:r>
              <a:rPr lang="en-US" altLang="zh-CN" sz="2400" i="1" baseline="-25000" dirty="0" smtClean="0"/>
              <a:t>i </a:t>
            </a:r>
            <a:r>
              <a:rPr lang="en-US" altLang="zh-CN" sz="2400" dirty="0" smtClean="0"/>
              <a:t>(</a:t>
            </a:r>
            <a:r>
              <a:rPr lang="en-US" altLang="zh-CN" sz="2400" i="1" dirty="0" smtClean="0"/>
              <a:t>u</a:t>
            </a:r>
            <a:r>
              <a:rPr lang="en-US" altLang="zh-CN" sz="2400" baseline="-25000" dirty="0" smtClean="0"/>
              <a:t>3</a:t>
            </a:r>
            <a:r>
              <a:rPr lang="en-US" altLang="zh-CN" sz="2400" dirty="0" smtClean="0"/>
              <a:t>,</a:t>
            </a:r>
            <a:r>
              <a:rPr lang="en-US" altLang="zh-CN" sz="2400" i="1" dirty="0" smtClean="0"/>
              <a:t>v</a:t>
            </a:r>
            <a:r>
              <a:rPr lang="en-US" altLang="zh-CN" sz="2400" baseline="-25000" dirty="0" smtClean="0"/>
              <a:t>3</a:t>
            </a:r>
            <a:r>
              <a:rPr lang="en-US" altLang="zh-CN" sz="2400" dirty="0" smtClean="0"/>
              <a:t>)&gt;</a:t>
            </a:r>
            <a:r>
              <a:rPr lang="en-US" altLang="zh-CN" sz="2400" i="1" dirty="0" smtClean="0"/>
              <a:t> B</a:t>
            </a:r>
            <a:r>
              <a:rPr lang="en-US" altLang="zh-CN" sz="2400" i="1" baseline="-25000" dirty="0" smtClean="0"/>
              <a:t>i </a:t>
            </a:r>
            <a:r>
              <a:rPr lang="en-US" altLang="zh-CN" sz="2400" dirty="0" smtClean="0"/>
              <a:t>(</a:t>
            </a:r>
            <a:r>
              <a:rPr lang="en-US" altLang="zh-CN" sz="2400" i="1" dirty="0" smtClean="0"/>
              <a:t>u</a:t>
            </a:r>
            <a:r>
              <a:rPr lang="en-US" altLang="zh-CN" sz="2400" baseline="-25000" dirty="0" smtClean="0"/>
              <a:t>2</a:t>
            </a:r>
            <a:r>
              <a:rPr lang="en-US" altLang="zh-CN" sz="2400" dirty="0" smtClean="0"/>
              <a:t>,</a:t>
            </a:r>
            <a:r>
              <a:rPr lang="en-US" altLang="zh-CN" sz="2400" i="1" dirty="0" smtClean="0"/>
              <a:t>v</a:t>
            </a:r>
            <a:r>
              <a:rPr lang="en-US" altLang="zh-CN" sz="2400" baseline="-25000" dirty="0" smtClean="0"/>
              <a:t>2</a:t>
            </a:r>
            <a:r>
              <a:rPr lang="en-US" altLang="zh-CN" sz="2400" dirty="0" smtClean="0"/>
              <a:t>)</a:t>
            </a:r>
            <a:r>
              <a:rPr lang="en-US" altLang="zh-CN" sz="2400" i="1" dirty="0" smtClean="0"/>
              <a:t> </a:t>
            </a:r>
            <a:r>
              <a:rPr lang="en-US" altLang="zh-CN" sz="2400" dirty="0" smtClean="0"/>
              <a:t>+D</a:t>
            </a:r>
            <a:endParaRPr lang="zh-CN" altLang="en-US" sz="2400" dirty="0" smtClean="0">
              <a:latin typeface="宋体" panose="02010600030101010101" pitchFamily="2" charset="-122"/>
            </a:endParaRPr>
          </a:p>
          <a:p>
            <a:pPr marL="342900" lvl="1" indent="-34290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宋体" panose="02010600030101010101" pitchFamily="2" charset="-122"/>
              </a:rPr>
              <a:t>嵌入</a:t>
            </a:r>
            <a:r>
              <a:rPr lang="en-US" altLang="zh-CN" sz="2400" dirty="0">
                <a:latin typeface="宋体" panose="02010600030101010101" pitchFamily="2" charset="-122"/>
              </a:rPr>
              <a:t>0 </a:t>
            </a:r>
            <a:r>
              <a:rPr lang="zh-CN" altLang="en-US" sz="2400" dirty="0" smtClean="0">
                <a:latin typeface="宋体" panose="02010600030101010101" pitchFamily="2" charset="-122"/>
              </a:rPr>
              <a:t>：令</a:t>
            </a:r>
            <a:r>
              <a:rPr lang="en-US" altLang="zh-CN" sz="2400" i="1" dirty="0" smtClean="0"/>
              <a:t>B</a:t>
            </a:r>
            <a:r>
              <a:rPr lang="en-US" altLang="zh-CN" sz="2400" i="1" baseline="-25000" dirty="0" smtClean="0"/>
              <a:t>i </a:t>
            </a:r>
            <a:r>
              <a:rPr lang="en-US" altLang="zh-CN" sz="2400" dirty="0" smtClean="0"/>
              <a:t>(</a:t>
            </a:r>
            <a:r>
              <a:rPr lang="en-US" altLang="zh-CN" sz="2400" i="1" dirty="0" smtClean="0"/>
              <a:t>u</a:t>
            </a:r>
            <a:r>
              <a:rPr lang="en-US" altLang="zh-CN" sz="2400" baseline="-25000" dirty="0" smtClean="0"/>
              <a:t>1</a:t>
            </a:r>
            <a:r>
              <a:rPr lang="en-US" altLang="zh-CN" sz="2400" dirty="0" smtClean="0"/>
              <a:t>,</a:t>
            </a:r>
            <a:r>
              <a:rPr lang="en-US" altLang="zh-CN" sz="2400" i="1" dirty="0" smtClean="0"/>
              <a:t>v</a:t>
            </a:r>
            <a:r>
              <a:rPr lang="en-US" altLang="zh-CN" sz="2400" baseline="-25000" dirty="0" smtClean="0"/>
              <a:t>1</a:t>
            </a:r>
            <a:r>
              <a:rPr lang="en-US" altLang="zh-CN" sz="2400" dirty="0" smtClean="0"/>
              <a:t>)&lt;</a:t>
            </a:r>
            <a:r>
              <a:rPr lang="en-US" altLang="zh-CN" sz="2400" i="1" dirty="0" smtClean="0"/>
              <a:t> B</a:t>
            </a:r>
            <a:r>
              <a:rPr lang="en-US" altLang="zh-CN" sz="2400" i="1" baseline="-25000" dirty="0" smtClean="0"/>
              <a:t>i </a:t>
            </a:r>
            <a:r>
              <a:rPr lang="en-US" altLang="zh-CN" sz="2400" dirty="0" smtClean="0"/>
              <a:t>(</a:t>
            </a:r>
            <a:r>
              <a:rPr lang="en-US" altLang="zh-CN" sz="2400" i="1" dirty="0" smtClean="0"/>
              <a:t>u</a:t>
            </a:r>
            <a:r>
              <a:rPr lang="en-US" altLang="zh-CN" sz="2400" baseline="-25000" dirty="0" smtClean="0"/>
              <a:t>2</a:t>
            </a:r>
            <a:r>
              <a:rPr lang="en-US" altLang="zh-CN" sz="2400" dirty="0" smtClean="0"/>
              <a:t>,</a:t>
            </a:r>
            <a:r>
              <a:rPr lang="en-US" altLang="zh-CN" sz="2400" i="1" dirty="0" smtClean="0"/>
              <a:t>v</a:t>
            </a:r>
            <a:r>
              <a:rPr lang="en-US" altLang="zh-CN" sz="2400" baseline="-25000" dirty="0" smtClean="0"/>
              <a:t>2</a:t>
            </a:r>
            <a:r>
              <a:rPr lang="en-US" altLang="zh-CN" sz="2400" dirty="0" smtClean="0"/>
              <a:t>) –D</a:t>
            </a:r>
            <a:r>
              <a:rPr lang="zh-CN" altLang="en-US" sz="2400" dirty="0" smtClean="0"/>
              <a:t>，</a:t>
            </a:r>
            <a:r>
              <a:rPr lang="en-US" altLang="zh-CN" sz="2400" i="1" dirty="0" smtClean="0"/>
              <a:t> B</a:t>
            </a:r>
            <a:r>
              <a:rPr lang="en-US" altLang="zh-CN" sz="2400" i="1" baseline="-25000" dirty="0" smtClean="0"/>
              <a:t>i </a:t>
            </a:r>
            <a:r>
              <a:rPr lang="en-US" altLang="zh-CN" sz="2400" dirty="0" smtClean="0"/>
              <a:t>(</a:t>
            </a:r>
            <a:r>
              <a:rPr lang="en-US" altLang="zh-CN" sz="2400" i="1" dirty="0" smtClean="0"/>
              <a:t>u</a:t>
            </a:r>
            <a:r>
              <a:rPr lang="en-US" altLang="zh-CN" sz="2400" baseline="-25000" dirty="0" smtClean="0"/>
              <a:t>3</a:t>
            </a:r>
            <a:r>
              <a:rPr lang="en-US" altLang="zh-CN" sz="2400" dirty="0" smtClean="0"/>
              <a:t>,</a:t>
            </a:r>
            <a:r>
              <a:rPr lang="en-US" altLang="zh-CN" sz="2400" i="1" dirty="0" smtClean="0"/>
              <a:t>v</a:t>
            </a:r>
            <a:r>
              <a:rPr lang="en-US" altLang="zh-CN" sz="2400" baseline="-25000" dirty="0" smtClean="0"/>
              <a:t>3</a:t>
            </a:r>
            <a:r>
              <a:rPr lang="en-US" altLang="zh-CN" sz="2400" dirty="0" smtClean="0"/>
              <a:t>)&lt;</a:t>
            </a:r>
            <a:r>
              <a:rPr lang="en-US" altLang="zh-CN" sz="2400" i="1" dirty="0" smtClean="0"/>
              <a:t> B</a:t>
            </a:r>
            <a:r>
              <a:rPr lang="en-US" altLang="zh-CN" sz="2400" i="1" baseline="-25000" dirty="0" smtClean="0"/>
              <a:t>i </a:t>
            </a:r>
            <a:r>
              <a:rPr lang="en-US" altLang="zh-CN" sz="2400" dirty="0" smtClean="0"/>
              <a:t>(</a:t>
            </a:r>
            <a:r>
              <a:rPr lang="en-US" altLang="zh-CN" sz="2400" i="1" dirty="0" smtClean="0"/>
              <a:t>u</a:t>
            </a:r>
            <a:r>
              <a:rPr lang="en-US" altLang="zh-CN" sz="2400" baseline="-25000" dirty="0" smtClean="0"/>
              <a:t>2</a:t>
            </a:r>
            <a:r>
              <a:rPr lang="en-US" altLang="zh-CN" sz="2400" dirty="0" smtClean="0"/>
              <a:t>,</a:t>
            </a:r>
            <a:r>
              <a:rPr lang="en-US" altLang="zh-CN" sz="2400" i="1" dirty="0" smtClean="0"/>
              <a:t>v</a:t>
            </a:r>
            <a:r>
              <a:rPr lang="en-US" altLang="zh-CN" sz="2400" baseline="-25000" dirty="0" smtClean="0"/>
              <a:t>2</a:t>
            </a:r>
            <a:r>
              <a:rPr lang="en-US" altLang="zh-CN" sz="2400" dirty="0" smtClean="0"/>
              <a:t>)</a:t>
            </a:r>
            <a:r>
              <a:rPr lang="en-US" altLang="zh-CN" sz="2400" i="1" dirty="0" smtClean="0"/>
              <a:t> </a:t>
            </a:r>
            <a:r>
              <a:rPr lang="en-US" altLang="zh-CN" sz="2400" dirty="0" smtClean="0"/>
              <a:t>-D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 </a:t>
            </a:r>
            <a:endParaRPr lang="en-US" altLang="zh-CN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lt"/>
            </a:endParaRPr>
          </a:p>
          <a:p>
            <a:pPr marL="342900" lvl="1" indent="-342900">
              <a:lnSpc>
                <a:spcPct val="130000"/>
              </a:lnSpc>
              <a:buFont typeface="Wingdings" panose="05000000000000000000" pitchFamily="2" charset="2"/>
              <a:buChar char="Ø"/>
            </a:pP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lt"/>
            </a:endParaRPr>
          </a:p>
          <a:p>
            <a:pPr marL="0" lvl="1">
              <a:lnSpc>
                <a:spcPct val="130000"/>
              </a:lnSpc>
            </a:pP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3328887" y="3643222"/>
            <a:ext cx="1176732" cy="2108742"/>
            <a:chOff x="2854323" y="3643222"/>
            <a:chExt cx="1176732" cy="2108742"/>
          </a:xfrm>
        </p:grpSpPr>
        <p:sp>
          <p:nvSpPr>
            <p:cNvPr id="5" name="流程图: 过程 4"/>
            <p:cNvSpPr/>
            <p:nvPr/>
          </p:nvSpPr>
          <p:spPr>
            <a:xfrm>
              <a:off x="3230518" y="4367746"/>
              <a:ext cx="285135" cy="52111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260014" y="4116047"/>
              <a:ext cx="226141" cy="2458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 dirty="0"/>
            </a:p>
          </p:txBody>
        </p:sp>
        <p:cxnSp>
          <p:nvCxnSpPr>
            <p:cNvPr id="13" name="直接连接符 12"/>
            <p:cNvCxnSpPr>
              <a:stCxn id="34" idx="5"/>
            </p:cNvCxnSpPr>
            <p:nvPr/>
          </p:nvCxnSpPr>
          <p:spPr>
            <a:xfrm>
              <a:off x="3018645" y="4062692"/>
              <a:ext cx="197193" cy="2991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H="1">
              <a:off x="3515651" y="4078176"/>
              <a:ext cx="218134" cy="2836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椭圆 17"/>
            <p:cNvSpPr/>
            <p:nvPr/>
          </p:nvSpPr>
          <p:spPr>
            <a:xfrm>
              <a:off x="3698615" y="3956684"/>
              <a:ext cx="124691" cy="12419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/>
            </a:p>
          </p:txBody>
        </p:sp>
        <p:sp>
          <p:nvSpPr>
            <p:cNvPr id="34" name="椭圆 33"/>
            <p:cNvSpPr/>
            <p:nvPr/>
          </p:nvSpPr>
          <p:spPr>
            <a:xfrm>
              <a:off x="2912215" y="3956684"/>
              <a:ext cx="124691" cy="12419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2854323" y="3649450"/>
              <a:ext cx="2616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3196468" y="3825022"/>
              <a:ext cx="338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II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615557" y="364322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III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流程图: 过程 21"/>
            <p:cNvSpPr/>
            <p:nvPr/>
          </p:nvSpPr>
          <p:spPr>
            <a:xfrm>
              <a:off x="3291985" y="4912643"/>
              <a:ext cx="58135" cy="469989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流程图: 过程 39"/>
            <p:cNvSpPr/>
            <p:nvPr/>
          </p:nvSpPr>
          <p:spPr>
            <a:xfrm>
              <a:off x="3416398" y="4912643"/>
              <a:ext cx="58135" cy="469989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3035524" y="5382632"/>
              <a:ext cx="76174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latin typeface="宋体" panose="02010600030101010101" pitchFamily="2" charset="-122"/>
                </a:rPr>
                <a:t>嵌入1</a:t>
              </a:r>
              <a:endParaRPr lang="zh-CN" altLang="en-US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6202536" y="3842463"/>
            <a:ext cx="1255144" cy="1909501"/>
            <a:chOff x="5727972" y="3842463"/>
            <a:chExt cx="1255144" cy="1909501"/>
          </a:xfrm>
        </p:grpSpPr>
        <p:sp>
          <p:nvSpPr>
            <p:cNvPr id="42" name="流程图: 过程 41"/>
            <p:cNvSpPr/>
            <p:nvPr/>
          </p:nvSpPr>
          <p:spPr>
            <a:xfrm>
              <a:off x="6128038" y="4385187"/>
              <a:ext cx="285135" cy="52111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6157534" y="4133488"/>
              <a:ext cx="226141" cy="2458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 dirty="0"/>
            </a:p>
          </p:txBody>
        </p:sp>
        <p:cxnSp>
          <p:nvCxnSpPr>
            <p:cNvPr id="46" name="直接连接符 45"/>
            <p:cNvCxnSpPr/>
            <p:nvPr/>
          </p:nvCxnSpPr>
          <p:spPr>
            <a:xfrm flipV="1">
              <a:off x="5876585" y="4367746"/>
              <a:ext cx="242347" cy="4055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>
              <a:stCxn id="48" idx="1"/>
            </p:cNvCxnSpPr>
            <p:nvPr/>
          </p:nvCxnSpPr>
          <p:spPr>
            <a:xfrm flipH="1" flipV="1">
              <a:off x="6432542" y="4418237"/>
              <a:ext cx="236395" cy="31119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椭圆 47"/>
            <p:cNvSpPr/>
            <p:nvPr/>
          </p:nvSpPr>
          <p:spPr>
            <a:xfrm>
              <a:off x="6650676" y="4711242"/>
              <a:ext cx="124691" cy="12419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/>
            </a:p>
          </p:txBody>
        </p:sp>
        <p:sp>
          <p:nvSpPr>
            <p:cNvPr id="49" name="椭圆 48"/>
            <p:cNvSpPr/>
            <p:nvPr/>
          </p:nvSpPr>
          <p:spPr>
            <a:xfrm>
              <a:off x="5796432" y="4734397"/>
              <a:ext cx="124691" cy="12419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5727972" y="4832996"/>
              <a:ext cx="2616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6093988" y="3842463"/>
              <a:ext cx="338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II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6567618" y="483299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III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流程图: 过程 52"/>
            <p:cNvSpPr/>
            <p:nvPr/>
          </p:nvSpPr>
          <p:spPr>
            <a:xfrm>
              <a:off x="6189505" y="4930084"/>
              <a:ext cx="58135" cy="469989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流程图: 过程 53"/>
            <p:cNvSpPr/>
            <p:nvPr/>
          </p:nvSpPr>
          <p:spPr>
            <a:xfrm>
              <a:off x="6313918" y="4930084"/>
              <a:ext cx="58135" cy="469989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5921123" y="5382632"/>
              <a:ext cx="76174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latin typeface="宋体" panose="02010600030101010101" pitchFamily="2" charset="-122"/>
                </a:rPr>
                <a:t>嵌入</a:t>
              </a:r>
              <a:r>
                <a:rPr lang="en-US" altLang="zh-CN" dirty="0">
                  <a:latin typeface="宋体" panose="02010600030101010101" pitchFamily="2" charset="-122"/>
                </a:rPr>
                <a:t>0</a:t>
              </a:r>
              <a:endParaRPr lang="zh-CN" altLang="en-US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内容占位符 2"/>
              <p:cNvSpPr txBox="1">
                <a:spLocks/>
              </p:cNvSpPr>
              <p:nvPr/>
            </p:nvSpPr>
            <p:spPr>
              <a:xfrm>
                <a:off x="1259349" y="1712893"/>
                <a:ext cx="9693788" cy="2793236"/>
              </a:xfrm>
            </p:spPr>
            <p:txBody>
              <a:bodyPr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457200" lvl="1" indent="0">
                  <a:buNone/>
                </a:pPr>
                <a:r>
                  <a:rPr lang="zh-CN" altLang="en-US" sz="2800" b="1" dirty="0" smtClean="0"/>
                  <a:t>嵌入</a:t>
                </a:r>
                <a:r>
                  <a:rPr lang="en-US" altLang="zh-CN" sz="2800" b="1" dirty="0" smtClean="0"/>
                  <a:t>:</a:t>
                </a:r>
              </a:p>
              <a:p>
                <a:pPr marL="457200" lvl="1" indent="0">
                  <a:buNone/>
                </a:pPr>
                <a:endParaRPr lang="en-US" altLang="zh-CN" sz="1200" b="1" dirty="0" smtClean="0"/>
              </a:p>
              <a:p>
                <a:pPr marL="457200" lvl="1" indent="0">
                  <a:buNone/>
                </a:pPr>
                <a:r>
                  <a:rPr lang="zh-CN" altLang="en-US" dirty="0" smtClean="0"/>
                  <a:t>        如果</a:t>
                </a:r>
                <a:r>
                  <a:rPr lang="zh-CN" altLang="en-US" dirty="0"/>
                  <a:t>数据不符，则修改这三个系数</a:t>
                </a:r>
                <a:r>
                  <a:rPr lang="zh-CN" altLang="en-US" dirty="0" smtClean="0"/>
                  <a:t>值，修改方法为：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zh-CN" altLang="en-US" dirty="0" smtClean="0"/>
                  <a:t>选</a:t>
                </a:r>
                <a:r>
                  <a:rPr lang="en-US" altLang="zh-CN" dirty="0" smtClean="0"/>
                  <a:t>D=0.5</a:t>
                </a:r>
                <a:r>
                  <a:rPr lang="zh-CN" altLang="en-US" dirty="0" smtClean="0"/>
                  <a:t>，系数调整为均值和均值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</m:oMath>
                </a14:m>
                <a:r>
                  <a:rPr lang="en-US" altLang="zh-CN" dirty="0" smtClean="0"/>
                  <a:t>D.  </a:t>
                </a:r>
                <a:r>
                  <a:rPr lang="zh-CN" altLang="en-US" dirty="0" smtClean="0"/>
                  <a:t>即，令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</m:oMath>
                </a14:m>
                <a:r>
                  <a:rPr lang="zh-CN" altLang="en-US" dirty="0" smtClean="0"/>
                  <a:t> 为嵌入水印前系数，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</m:oMath>
                </a14:m>
                <a:r>
                  <a:rPr lang="zh-CN" altLang="en-US" dirty="0" smtClean="0"/>
                  <a:t>为嵌入水印后系数。</a:t>
                </a:r>
                <a:endParaRPr lang="en-US" altLang="zh-CN" dirty="0" smtClean="0"/>
              </a:p>
              <a:p>
                <a:pPr marL="914400" lvl="2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altLang="zh-CN" sz="240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type m:val="lin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  <a:endParaRPr lang="en-US" altLang="zh-CN" dirty="0" smtClean="0"/>
              </a:p>
              <a:p>
                <a:pPr marL="914400" lvl="2" indent="0">
                  <a:buNone/>
                </a:pPr>
                <a:endParaRPr lang="en-US" altLang="zh-CN" dirty="0" smtClean="0"/>
              </a:p>
              <a:p>
                <a:pPr lvl="1">
                  <a:buFont typeface="Wingdings" panose="05000000000000000000" pitchFamily="2" charset="2"/>
                  <a:buChar char="ü"/>
                </a:pPr>
                <a:r>
                  <a:rPr lang="zh-CN" altLang="en-US" dirty="0" smtClean="0"/>
                  <a:t>若嵌</a:t>
                </a:r>
                <a:r>
                  <a:rPr lang="en-US" altLang="zh-CN" dirty="0" smtClean="0"/>
                  <a:t>1</a:t>
                </a:r>
                <a:r>
                  <a:rPr lang="zh-CN" altLang="en-US" dirty="0"/>
                  <a:t>，调整为</a:t>
                </a:r>
                <a14:m>
                  <m:oMath xmlns:m="http://schemas.openxmlformats.org/officeDocument/2006/math">
                    <m:r>
                      <a:rPr lang="zh-CN" altLang="en-US" i="1">
                        <a:latin typeface="Cambria Math" panose="02040503050406030204" pitchFamily="18" charset="0"/>
                      </a:rPr>
                      <m:t>：</m:t>
                    </m:r>
                    <m:sSubSup>
                      <m:sSub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;</m:t>
                    </m:r>
                  </m:oMath>
                </a14:m>
                <a:endParaRPr lang="en-US" altLang="zh-CN" i="1" dirty="0" smtClean="0">
                  <a:latin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d>
                        <m:d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altLang="zh-CN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n-US" altLang="zh-CN" dirty="0" smtClean="0"/>
              </a:p>
              <a:p>
                <a:pPr marL="457200" lvl="1" indent="0">
                  <a:buNone/>
                </a:pPr>
                <a:endParaRPr lang="en-US" altLang="zh-CN" dirty="0" smtClean="0"/>
              </a:p>
              <a:p>
                <a:pPr lvl="1">
                  <a:buFont typeface="Wingdings" panose="05000000000000000000" pitchFamily="2" charset="2"/>
                  <a:buChar char="ü"/>
                </a:pPr>
                <a:r>
                  <a:rPr lang="zh-CN" altLang="en-US" dirty="0" smtClean="0"/>
                  <a:t>若嵌</a:t>
                </a:r>
                <a:r>
                  <a:rPr lang="en-US" altLang="zh-CN" dirty="0" smtClean="0"/>
                  <a:t>0</a:t>
                </a:r>
                <a:r>
                  <a:rPr lang="zh-CN" altLang="en-US" dirty="0"/>
                  <a:t>，调整</a:t>
                </a:r>
                <a:r>
                  <a:rPr lang="zh-CN" altLang="en-US" dirty="0" smtClean="0"/>
                  <a:t>为：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;</m:t>
                    </m:r>
                  </m:oMath>
                </a14:m>
                <a:endParaRPr lang="en-US" altLang="zh-CN" i="1" dirty="0" smtClean="0">
                  <a:latin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d>
                        <m:d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altLang="zh-CN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i="1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2" name="内容占位符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9349" y="1712893"/>
                <a:ext cx="9693788" cy="2793236"/>
              </a:xfrm>
              <a:blipFill rotWithShape="0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grpSp>
        <p:nvGrpSpPr>
          <p:cNvPr id="6" name="组合 5"/>
          <p:cNvGrpSpPr/>
          <p:nvPr/>
        </p:nvGrpSpPr>
        <p:grpSpPr>
          <a:xfrm>
            <a:off x="1259349" y="637786"/>
            <a:ext cx="6350819" cy="840284"/>
            <a:chOff x="3135993" y="1051060"/>
            <a:chExt cx="6429332" cy="840284"/>
          </a:xfrm>
        </p:grpSpPr>
        <p:sp>
          <p:nvSpPr>
            <p:cNvPr id="7" name="矩形: 圆角 6"/>
            <p:cNvSpPr/>
            <p:nvPr/>
          </p:nvSpPr>
          <p:spPr>
            <a:xfrm>
              <a:off x="3839426" y="1280937"/>
              <a:ext cx="572589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矩形 7"/>
            <p:cNvSpPr/>
            <p:nvPr/>
          </p:nvSpPr>
          <p:spPr>
            <a:xfrm>
              <a:off x="3972879" y="1333399"/>
              <a:ext cx="510084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实例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2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   系数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比较的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方法（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1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）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295769" y="1051060"/>
              <a:ext cx="18473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矩形 5"/>
              <p:cNvSpPr/>
              <p:nvPr/>
            </p:nvSpPr>
            <p:spPr>
              <a:xfrm>
                <a:off x="1661652" y="2027927"/>
                <a:ext cx="8691716" cy="39092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1"/>
                <a:r>
                  <a:rPr lang="zh-CN" altLang="en-US" sz="2800" b="1" dirty="0"/>
                  <a:t>嵌入</a:t>
                </a:r>
                <a:r>
                  <a:rPr lang="zh-CN" altLang="en-US" sz="2800" b="1" dirty="0" smtClean="0"/>
                  <a:t>实例：</a:t>
                </a:r>
                <a:endParaRPr lang="en-US" altLang="zh-CN" sz="2800" b="1" dirty="0" smtClean="0"/>
              </a:p>
              <a:p>
                <a:pPr lvl="1"/>
                <a:r>
                  <a:rPr lang="zh-CN" altLang="en-US" sz="2400" dirty="0" smtClean="0"/>
                  <a:t>则根据该算法策略，下面几组系数，嵌入水印</a:t>
                </a:r>
                <a:r>
                  <a:rPr lang="en-US" altLang="zh-CN" sz="2400" dirty="0"/>
                  <a:t>1</a:t>
                </a:r>
                <a:r>
                  <a:rPr lang="zh-CN" altLang="en-US" sz="2400" dirty="0"/>
                  <a:t>，</a:t>
                </a:r>
                <a:r>
                  <a:rPr lang="en-US" altLang="zh-CN" sz="2400" dirty="0"/>
                  <a:t>0</a:t>
                </a:r>
                <a:r>
                  <a:rPr lang="zh-CN" altLang="en-US" sz="2400" dirty="0"/>
                  <a:t>，</a:t>
                </a:r>
                <a:r>
                  <a:rPr lang="en-US" altLang="zh-CN" sz="2400" dirty="0" smtClean="0"/>
                  <a:t>1</a:t>
                </a:r>
                <a:r>
                  <a:rPr lang="zh-CN" altLang="en-US" sz="2400" dirty="0" smtClean="0"/>
                  <a:t>，</a:t>
                </a:r>
                <a:r>
                  <a:rPr lang="en-US" altLang="zh-CN" sz="2400" dirty="0" smtClean="0"/>
                  <a:t>0</a:t>
                </a:r>
                <a:r>
                  <a:rPr lang="zh-CN" altLang="en-US" sz="2400" dirty="0" smtClean="0"/>
                  <a:t>后</a:t>
                </a:r>
                <a:r>
                  <a:rPr lang="zh-CN" altLang="en-US" sz="2400" dirty="0"/>
                  <a:t>，变为什么？</a:t>
                </a:r>
                <a:r>
                  <a:rPr lang="en-US" altLang="zh-CN" sz="2400" dirty="0"/>
                  <a:t>(D=0.5</a:t>
                </a:r>
                <a:r>
                  <a:rPr lang="en-US" altLang="zh-CN" sz="2400" dirty="0" smtClean="0"/>
                  <a:t>)</a:t>
                </a:r>
              </a:p>
              <a:p>
                <a:pPr lvl="1"/>
                <a:r>
                  <a:rPr lang="en-US" altLang="zh-CN" sz="2400" dirty="0" smtClean="0">
                    <a:solidFill>
                      <a:srgbClr val="FF0000"/>
                    </a:solidFill>
                  </a:rPr>
                  <a:t>(</a:t>
                </a:r>
                <a:r>
                  <a:rPr lang="en-US" altLang="zh-CN" sz="2400" dirty="0">
                    <a:solidFill>
                      <a:srgbClr val="FF0000"/>
                    </a:solidFill>
                  </a:rPr>
                  <a:t>1.3, 1.7, 1.5)</a:t>
                </a:r>
                <a:r>
                  <a:rPr lang="zh-CN" altLang="en-US" sz="2400" dirty="0">
                    <a:solidFill>
                      <a:srgbClr val="FF0000"/>
                    </a:solidFill>
                  </a:rPr>
                  <a:t>，</a:t>
                </a:r>
                <a:r>
                  <a:rPr lang="en-US" altLang="zh-CN" sz="2400" dirty="0"/>
                  <a:t>(1.7,1.5,1.9)</a:t>
                </a:r>
                <a:r>
                  <a:rPr lang="zh-CN" altLang="en-US" sz="2400" dirty="0"/>
                  <a:t>，</a:t>
                </a:r>
                <a:r>
                  <a:rPr lang="en-US" altLang="zh-CN" sz="2400" dirty="0"/>
                  <a:t>(1.7,2.3,2.3)</a:t>
                </a:r>
                <a:r>
                  <a:rPr lang="zh-CN" altLang="en-US" sz="2400" dirty="0"/>
                  <a:t>，</a:t>
                </a:r>
                <a:r>
                  <a:rPr lang="en-US" altLang="zh-CN" sz="2400" dirty="0"/>
                  <a:t>(1.6,2.4,1.7)</a:t>
                </a:r>
              </a:p>
              <a:p>
                <a:pPr lvl="1"/>
                <a:endParaRPr lang="en-US" altLang="zh-CN" sz="2400" dirty="0"/>
              </a:p>
              <a:p>
                <a:pPr lvl="1"/>
                <a:r>
                  <a:rPr lang="zh-CN" altLang="en-US" sz="2800" b="1" dirty="0"/>
                  <a:t>解：</a:t>
                </a:r>
                <a:endParaRPr lang="en-US" altLang="zh-CN" sz="2800" b="1" dirty="0"/>
              </a:p>
              <a:p>
                <a:pPr lvl="2"/>
                <a:r>
                  <a:rPr lang="zh-CN" altLang="en-US" sz="2400" dirty="0"/>
                  <a:t>第一组均值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lin"/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(1.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+1.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7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+1.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5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=1.5</m:t>
                    </m:r>
                  </m:oMath>
                </a14:m>
                <a:endParaRPr lang="en-US" altLang="zh-CN" sz="2400" dirty="0"/>
              </a:p>
              <a:p>
                <a:pPr lvl="2"/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=1.5+0.5=2.0</m:t>
                    </m:r>
                  </m:oMath>
                </a14:m>
                <a:endParaRPr lang="en-US" altLang="zh-CN" sz="2400" i="1" dirty="0">
                  <a:latin typeface="Cambria Math" panose="02040503050406030204" pitchFamily="18" charset="0"/>
                </a:endParaRPr>
              </a:p>
              <a:p>
                <a:pPr lvl="2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=1.5</m:t>
                      </m:r>
                    </m:oMath>
                  </m:oMathPara>
                </a14:m>
                <a:endParaRPr lang="en-US" altLang="zh-CN" sz="2400" dirty="0"/>
              </a:p>
              <a:p>
                <a:pPr lvl="2"/>
                <a:r>
                  <a:rPr lang="zh-CN" altLang="en-US" sz="2400" dirty="0"/>
                  <a:t>所以，第一组系数调整为</a:t>
                </a:r>
                <a:r>
                  <a:rPr lang="en-US" altLang="zh-CN" sz="2400" dirty="0">
                    <a:sym typeface="Wingdings" panose="05000000000000000000" pitchFamily="2" charset="2"/>
                  </a:rPr>
                  <a:t>(2.0,1.5,2.0)</a:t>
                </a:r>
                <a:endParaRPr lang="en-US" altLang="zh-CN" sz="2400" dirty="0"/>
              </a:p>
            </p:txBody>
          </p:sp>
        </mc:Choice>
        <mc:Fallback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61652" y="2027927"/>
                <a:ext cx="8691716" cy="3909275"/>
              </a:xfrm>
              <a:prstGeom prst="rect">
                <a:avLst/>
              </a:prstGeom>
              <a:blipFill rotWithShape="0">
                <a:blip r:embed="rId1"/>
                <a:stretch>
                  <a:fillRect t="-2340" r="-3228" b="-28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grpSp>
        <p:nvGrpSpPr>
          <p:cNvPr id="12" name="组合 11"/>
          <p:cNvGrpSpPr/>
          <p:nvPr/>
        </p:nvGrpSpPr>
        <p:grpSpPr>
          <a:xfrm>
            <a:off x="1259349" y="637786"/>
            <a:ext cx="6350819" cy="840284"/>
            <a:chOff x="3135993" y="1051060"/>
            <a:chExt cx="6429332" cy="840284"/>
          </a:xfrm>
        </p:grpSpPr>
        <p:sp>
          <p:nvSpPr>
            <p:cNvPr id="13" name="矩形: 圆角 6"/>
            <p:cNvSpPr/>
            <p:nvPr/>
          </p:nvSpPr>
          <p:spPr>
            <a:xfrm>
              <a:off x="3839426" y="1280937"/>
              <a:ext cx="572589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矩形 13"/>
            <p:cNvSpPr/>
            <p:nvPr/>
          </p:nvSpPr>
          <p:spPr>
            <a:xfrm>
              <a:off x="3972879" y="1333399"/>
              <a:ext cx="495804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实例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2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   系数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比较的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方法（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2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）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3295769" y="1051060"/>
              <a:ext cx="18473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矩形 5"/>
              <p:cNvSpPr/>
              <p:nvPr/>
            </p:nvSpPr>
            <p:spPr>
              <a:xfrm>
                <a:off x="1661652" y="2027927"/>
                <a:ext cx="8691716" cy="42786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1"/>
                <a:r>
                  <a:rPr lang="zh-CN" altLang="en-US" sz="2800" b="1" dirty="0"/>
                  <a:t>嵌入实例</a:t>
                </a:r>
                <a:r>
                  <a:rPr lang="zh-CN" altLang="en-US" sz="2800" b="1" dirty="0" smtClean="0"/>
                  <a:t>：</a:t>
                </a:r>
                <a:endParaRPr lang="en-US" altLang="zh-CN" sz="2800" b="1" dirty="0" smtClean="0"/>
              </a:p>
              <a:p>
                <a:pPr lvl="1"/>
                <a:r>
                  <a:rPr lang="zh-CN" altLang="en-US" sz="2400" dirty="0" smtClean="0"/>
                  <a:t>则根据该算法策略，下面几组系数，嵌入水印</a:t>
                </a:r>
                <a:r>
                  <a:rPr lang="en-US" altLang="zh-CN" sz="2400" dirty="0"/>
                  <a:t>1</a:t>
                </a:r>
                <a:r>
                  <a:rPr lang="zh-CN" altLang="en-US" sz="2400" dirty="0"/>
                  <a:t>，</a:t>
                </a:r>
                <a:r>
                  <a:rPr lang="en-US" altLang="zh-CN" sz="2400" dirty="0"/>
                  <a:t>0</a:t>
                </a:r>
                <a:r>
                  <a:rPr lang="zh-CN" altLang="en-US" sz="2400" dirty="0"/>
                  <a:t>，</a:t>
                </a:r>
                <a:r>
                  <a:rPr lang="en-US" altLang="zh-CN" sz="2400" dirty="0" smtClean="0"/>
                  <a:t>1</a:t>
                </a:r>
                <a:r>
                  <a:rPr lang="zh-CN" altLang="en-US" sz="2400" dirty="0" smtClean="0"/>
                  <a:t>，</a:t>
                </a:r>
                <a:r>
                  <a:rPr lang="en-US" altLang="zh-CN" sz="2400" dirty="0" smtClean="0"/>
                  <a:t>0</a:t>
                </a:r>
                <a:r>
                  <a:rPr lang="zh-CN" altLang="en-US" sz="2400" dirty="0" smtClean="0"/>
                  <a:t>后</a:t>
                </a:r>
                <a:r>
                  <a:rPr lang="zh-CN" altLang="en-US" sz="2400" dirty="0"/>
                  <a:t>，变为什么？</a:t>
                </a:r>
                <a:r>
                  <a:rPr lang="en-US" altLang="zh-CN" sz="2400" dirty="0"/>
                  <a:t>(D=0.5)</a:t>
                </a:r>
              </a:p>
              <a:p>
                <a:pPr lvl="1"/>
                <a:r>
                  <a:rPr lang="en-US" altLang="zh-CN" sz="2400" dirty="0"/>
                  <a:t>(1.3, 1.7, 1.5)</a:t>
                </a:r>
                <a:r>
                  <a:rPr lang="zh-CN" altLang="en-US" sz="2400" dirty="0"/>
                  <a:t>，</a:t>
                </a:r>
                <a:r>
                  <a:rPr lang="en-US" altLang="zh-CN" sz="2400" dirty="0">
                    <a:solidFill>
                      <a:srgbClr val="FF0000"/>
                    </a:solidFill>
                  </a:rPr>
                  <a:t>(1.7,1.5,1.9)</a:t>
                </a:r>
                <a:r>
                  <a:rPr lang="zh-CN" altLang="en-US" sz="2400" dirty="0"/>
                  <a:t>，</a:t>
                </a:r>
                <a:r>
                  <a:rPr lang="en-US" altLang="zh-CN" sz="2400" dirty="0"/>
                  <a:t>(1.7,2.3,2.3)</a:t>
                </a:r>
                <a:r>
                  <a:rPr lang="zh-CN" altLang="en-US" sz="2400" dirty="0"/>
                  <a:t>，</a:t>
                </a:r>
                <a:r>
                  <a:rPr lang="en-US" altLang="zh-CN" sz="2400" dirty="0"/>
                  <a:t>(1.6,2.4,1.7</a:t>
                </a:r>
                <a:r>
                  <a:rPr lang="en-US" altLang="zh-CN" sz="2400" dirty="0" smtClean="0"/>
                  <a:t>)</a:t>
                </a:r>
              </a:p>
              <a:p>
                <a:pPr lvl="1"/>
                <a:endParaRPr lang="en-US" altLang="zh-CN" sz="2400" dirty="0"/>
              </a:p>
              <a:p>
                <a:pPr lvl="1"/>
                <a:r>
                  <a:rPr lang="zh-CN" altLang="en-US" sz="2800" b="1" dirty="0" smtClean="0"/>
                  <a:t>解</a:t>
                </a:r>
                <a:r>
                  <a:rPr lang="zh-CN" altLang="en-US" sz="2800" b="1" dirty="0"/>
                  <a:t>：</a:t>
                </a:r>
                <a:endParaRPr lang="en-US" altLang="zh-CN" sz="2800" b="1" dirty="0"/>
              </a:p>
              <a:p>
                <a:pPr lvl="2"/>
                <a:r>
                  <a:rPr lang="zh-CN" altLang="en-US" sz="2400" dirty="0" smtClean="0"/>
                  <a:t>第二</a:t>
                </a:r>
                <a:r>
                  <a:rPr lang="zh-CN" altLang="en-US" sz="2400" dirty="0"/>
                  <a:t>组均值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lin"/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(1.7+1.5+1.9)</m:t>
                        </m:r>
                      </m:num>
                      <m:den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=1.7</m:t>
                    </m:r>
                  </m:oMath>
                </a14:m>
                <a:endParaRPr lang="en-US" altLang="zh-CN" sz="2400" dirty="0"/>
              </a:p>
              <a:p>
                <a:pPr lvl="2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e>
                      </m:d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altLang="zh-CN" sz="2400" i="1" dirty="0">
                  <a:latin typeface="Cambria Math" panose="02040503050406030204" pitchFamily="18" charset="0"/>
                </a:endParaRPr>
              </a:p>
              <a:p>
                <a:pPr lvl="2"/>
                <a:r>
                  <a:rPr lang="en-US" altLang="zh-CN" sz="2400" dirty="0"/>
                  <a:t>                              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=1.7−0.5=1.2</m:t>
                    </m:r>
                  </m:oMath>
                </a14:m>
                <a:endParaRPr lang="en-US" altLang="zh-CN" sz="2400" i="1" dirty="0">
                  <a:latin typeface="Cambria Math" panose="02040503050406030204" pitchFamily="18" charset="0"/>
                </a:endParaRPr>
              </a:p>
              <a:p>
                <a:pPr lvl="2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=1.7</m:t>
                      </m:r>
                    </m:oMath>
                  </m:oMathPara>
                </a14:m>
                <a:endParaRPr lang="en-US" altLang="zh-CN" sz="2400" dirty="0"/>
              </a:p>
              <a:p>
                <a:pPr lvl="2"/>
                <a:r>
                  <a:rPr lang="zh-CN" altLang="en-US" sz="2400" dirty="0"/>
                  <a:t>所以，第二组系数调整为</a:t>
                </a:r>
                <a:r>
                  <a:rPr lang="en-US" altLang="zh-CN" sz="2400" dirty="0">
                    <a:sym typeface="Wingdings" panose="05000000000000000000" pitchFamily="2" charset="2"/>
                  </a:rPr>
                  <a:t>(1.2,1.7,1.2)</a:t>
                </a:r>
                <a:endParaRPr lang="en-US" altLang="zh-CN" sz="2400" dirty="0"/>
              </a:p>
            </p:txBody>
          </p:sp>
        </mc:Choice>
        <mc:Fallback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61652" y="2027927"/>
                <a:ext cx="8691716" cy="4278607"/>
              </a:xfrm>
              <a:prstGeom prst="rect">
                <a:avLst/>
              </a:prstGeom>
              <a:blipFill rotWithShape="0">
                <a:blip r:embed="rId1"/>
                <a:stretch>
                  <a:fillRect t="-2137" r="-3228" b="-242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grpSp>
        <p:nvGrpSpPr>
          <p:cNvPr id="12" name="组合 11"/>
          <p:cNvGrpSpPr/>
          <p:nvPr/>
        </p:nvGrpSpPr>
        <p:grpSpPr>
          <a:xfrm>
            <a:off x="1259349" y="637786"/>
            <a:ext cx="6350819" cy="840284"/>
            <a:chOff x="3135993" y="1051060"/>
            <a:chExt cx="6429332" cy="840284"/>
          </a:xfrm>
        </p:grpSpPr>
        <p:sp>
          <p:nvSpPr>
            <p:cNvPr id="13" name="矩形: 圆角 6"/>
            <p:cNvSpPr/>
            <p:nvPr/>
          </p:nvSpPr>
          <p:spPr>
            <a:xfrm>
              <a:off x="3839426" y="1280937"/>
              <a:ext cx="572589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矩形 13"/>
            <p:cNvSpPr/>
            <p:nvPr/>
          </p:nvSpPr>
          <p:spPr>
            <a:xfrm>
              <a:off x="3972879" y="1333399"/>
              <a:ext cx="495804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实例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2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   系数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比较的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方法（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3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）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3295769" y="1051060"/>
              <a:ext cx="18473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矩形 5"/>
              <p:cNvSpPr/>
              <p:nvPr/>
            </p:nvSpPr>
            <p:spPr>
              <a:xfrm>
                <a:off x="1661652" y="2027927"/>
                <a:ext cx="8691716" cy="42786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1"/>
                <a:r>
                  <a:rPr lang="zh-CN" altLang="en-US" sz="2800" b="1" dirty="0"/>
                  <a:t>嵌入实例</a:t>
                </a:r>
                <a:r>
                  <a:rPr lang="zh-CN" altLang="en-US" sz="2800" b="1" dirty="0" smtClean="0"/>
                  <a:t>：</a:t>
                </a:r>
                <a:endParaRPr lang="en-US" altLang="zh-CN" sz="2800" b="1" dirty="0" smtClean="0"/>
              </a:p>
              <a:p>
                <a:pPr lvl="1"/>
                <a:r>
                  <a:rPr lang="zh-CN" altLang="en-US" sz="2400" dirty="0" smtClean="0"/>
                  <a:t>则根据该算法策略，下面几组系数，嵌入水印</a:t>
                </a:r>
                <a:r>
                  <a:rPr lang="en-US" altLang="zh-CN" sz="2400" dirty="0"/>
                  <a:t>1</a:t>
                </a:r>
                <a:r>
                  <a:rPr lang="zh-CN" altLang="en-US" sz="2400" dirty="0"/>
                  <a:t>，</a:t>
                </a:r>
                <a:r>
                  <a:rPr lang="en-US" altLang="zh-CN" sz="2400" dirty="0"/>
                  <a:t>0</a:t>
                </a:r>
                <a:r>
                  <a:rPr lang="zh-CN" altLang="en-US" sz="2400" dirty="0"/>
                  <a:t>，</a:t>
                </a:r>
                <a:r>
                  <a:rPr lang="en-US" altLang="zh-CN" sz="2400" dirty="0" smtClean="0"/>
                  <a:t>1</a:t>
                </a:r>
                <a:r>
                  <a:rPr lang="zh-CN" altLang="en-US" sz="2400" dirty="0" smtClean="0"/>
                  <a:t>，</a:t>
                </a:r>
                <a:r>
                  <a:rPr lang="en-US" altLang="zh-CN" sz="2400" dirty="0" smtClean="0"/>
                  <a:t>0</a:t>
                </a:r>
                <a:r>
                  <a:rPr lang="zh-CN" altLang="en-US" sz="2400" dirty="0" smtClean="0"/>
                  <a:t>后</a:t>
                </a:r>
                <a:r>
                  <a:rPr lang="zh-CN" altLang="en-US" sz="2400" dirty="0"/>
                  <a:t>，变为什么？</a:t>
                </a:r>
                <a:r>
                  <a:rPr lang="en-US" altLang="zh-CN" sz="2400" dirty="0"/>
                  <a:t>(D=0.5)</a:t>
                </a:r>
              </a:p>
              <a:p>
                <a:pPr lvl="1"/>
                <a:r>
                  <a:rPr lang="en-US" altLang="zh-CN" sz="2400" dirty="0"/>
                  <a:t>(1.3, 1.7, 1.5)</a:t>
                </a:r>
                <a:r>
                  <a:rPr lang="zh-CN" altLang="en-US" sz="2400" dirty="0"/>
                  <a:t>，</a:t>
                </a:r>
                <a:r>
                  <a:rPr lang="en-US" altLang="zh-CN" sz="2400" dirty="0"/>
                  <a:t>(1.7,1.5,1.9)</a:t>
                </a:r>
                <a:r>
                  <a:rPr lang="zh-CN" altLang="en-US" sz="2400" dirty="0"/>
                  <a:t>，</a:t>
                </a:r>
                <a:r>
                  <a:rPr lang="en-US" altLang="zh-CN" sz="2400" dirty="0">
                    <a:solidFill>
                      <a:srgbClr val="FF0000"/>
                    </a:solidFill>
                  </a:rPr>
                  <a:t>(1.7,2.3,2.3)</a:t>
                </a:r>
                <a:r>
                  <a:rPr lang="zh-CN" altLang="en-US" sz="2400" dirty="0"/>
                  <a:t>，</a:t>
                </a:r>
                <a:r>
                  <a:rPr lang="en-US" altLang="zh-CN" sz="2400" dirty="0"/>
                  <a:t>(1.6,2.4,1.7)</a:t>
                </a:r>
              </a:p>
              <a:p>
                <a:pPr lvl="1"/>
                <a:endParaRPr lang="en-US" altLang="zh-CN" sz="2400" dirty="0"/>
              </a:p>
              <a:p>
                <a:pPr lvl="1"/>
                <a:r>
                  <a:rPr lang="zh-CN" altLang="en-US" sz="2800" b="1" dirty="0" smtClean="0"/>
                  <a:t>解</a:t>
                </a:r>
                <a:r>
                  <a:rPr lang="zh-CN" altLang="en-US" sz="2800" b="1" dirty="0"/>
                  <a:t>：</a:t>
                </a:r>
                <a:endParaRPr lang="en-US" altLang="zh-CN" sz="2800" b="1" dirty="0"/>
              </a:p>
              <a:p>
                <a:pPr lvl="2"/>
                <a:r>
                  <a:rPr lang="zh-CN" altLang="en-US" sz="2400" dirty="0"/>
                  <a:t>第三组均值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lin"/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(1.7+2.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+2.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=2.1</m:t>
                    </m:r>
                  </m:oMath>
                </a14:m>
                <a:endParaRPr lang="en-US" altLang="zh-CN" sz="2400" dirty="0"/>
              </a:p>
              <a:p>
                <a:pPr lvl="2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e>
                      </m:d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altLang="zh-CN" sz="2400" i="1" dirty="0">
                  <a:latin typeface="Cambria Math" panose="02040503050406030204" pitchFamily="18" charset="0"/>
                </a:endParaRPr>
              </a:p>
              <a:p>
                <a:pPr lvl="2"/>
                <a:r>
                  <a:rPr lang="en-US" altLang="zh-CN" sz="2400" dirty="0"/>
                  <a:t>                              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=2.1+0.5=2.6</m:t>
                    </m:r>
                  </m:oMath>
                </a14:m>
                <a:endParaRPr lang="en-US" altLang="zh-CN" sz="2400" i="1" dirty="0">
                  <a:latin typeface="Cambria Math" panose="02040503050406030204" pitchFamily="18" charset="0"/>
                </a:endParaRPr>
              </a:p>
              <a:p>
                <a:pPr lvl="2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=2.1</m:t>
                      </m:r>
                    </m:oMath>
                  </m:oMathPara>
                </a14:m>
                <a:endParaRPr lang="en-US" altLang="zh-CN" sz="2400" dirty="0"/>
              </a:p>
              <a:p>
                <a:pPr lvl="2"/>
                <a:r>
                  <a:rPr lang="zh-CN" altLang="en-US" sz="2400" dirty="0"/>
                  <a:t>所以，第三组系数调整为</a:t>
                </a:r>
                <a:r>
                  <a:rPr lang="en-US" altLang="zh-CN" sz="2400" dirty="0">
                    <a:sym typeface="Wingdings" panose="05000000000000000000" pitchFamily="2" charset="2"/>
                  </a:rPr>
                  <a:t>(2.6,2.1,2.6)</a:t>
                </a:r>
                <a:endParaRPr lang="en-US" altLang="zh-CN" sz="2400" dirty="0"/>
              </a:p>
            </p:txBody>
          </p:sp>
        </mc:Choice>
        <mc:Fallback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61652" y="2027927"/>
                <a:ext cx="8691716" cy="4278607"/>
              </a:xfrm>
              <a:prstGeom prst="rect">
                <a:avLst/>
              </a:prstGeom>
              <a:blipFill rotWithShape="0">
                <a:blip r:embed="rId1"/>
                <a:stretch>
                  <a:fillRect t="-2137" r="-3228" b="-242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grpSp>
        <p:nvGrpSpPr>
          <p:cNvPr id="12" name="组合 11"/>
          <p:cNvGrpSpPr/>
          <p:nvPr/>
        </p:nvGrpSpPr>
        <p:grpSpPr>
          <a:xfrm>
            <a:off x="1259349" y="637786"/>
            <a:ext cx="6350819" cy="840284"/>
            <a:chOff x="3135993" y="1051060"/>
            <a:chExt cx="6429332" cy="840284"/>
          </a:xfrm>
        </p:grpSpPr>
        <p:sp>
          <p:nvSpPr>
            <p:cNvPr id="13" name="矩形: 圆角 6"/>
            <p:cNvSpPr/>
            <p:nvPr/>
          </p:nvSpPr>
          <p:spPr>
            <a:xfrm>
              <a:off x="3839426" y="1280937"/>
              <a:ext cx="572589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矩形 13"/>
            <p:cNvSpPr/>
            <p:nvPr/>
          </p:nvSpPr>
          <p:spPr>
            <a:xfrm>
              <a:off x="3972879" y="1333399"/>
              <a:ext cx="495804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实例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2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   系数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比较的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方法（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4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）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3295769" y="1051060"/>
              <a:ext cx="18473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矩形 5"/>
              <p:cNvSpPr/>
              <p:nvPr/>
            </p:nvSpPr>
            <p:spPr>
              <a:xfrm>
                <a:off x="1661652" y="2027927"/>
                <a:ext cx="8691716" cy="39092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1"/>
                <a:r>
                  <a:rPr lang="zh-CN" altLang="en-US" sz="2800" b="1" dirty="0"/>
                  <a:t>嵌入实例</a:t>
                </a:r>
                <a:r>
                  <a:rPr lang="zh-CN" altLang="en-US" sz="2800" b="1" dirty="0" smtClean="0"/>
                  <a:t>：</a:t>
                </a:r>
                <a:endParaRPr lang="en-US" altLang="zh-CN" sz="2400" dirty="0" smtClean="0"/>
              </a:p>
              <a:p>
                <a:pPr lvl="1"/>
                <a:r>
                  <a:rPr lang="zh-CN" altLang="en-US" sz="2400" dirty="0" smtClean="0"/>
                  <a:t>则根据该算法策略，下面几组系数，嵌入水印</a:t>
                </a:r>
                <a:r>
                  <a:rPr lang="en-US" altLang="zh-CN" sz="2400" dirty="0"/>
                  <a:t>1</a:t>
                </a:r>
                <a:r>
                  <a:rPr lang="zh-CN" altLang="en-US" sz="2400" dirty="0"/>
                  <a:t>，</a:t>
                </a:r>
                <a:r>
                  <a:rPr lang="en-US" altLang="zh-CN" sz="2400" dirty="0"/>
                  <a:t>0</a:t>
                </a:r>
                <a:r>
                  <a:rPr lang="zh-CN" altLang="en-US" sz="2400" dirty="0"/>
                  <a:t>，</a:t>
                </a:r>
                <a:r>
                  <a:rPr lang="en-US" altLang="zh-CN" sz="2400" dirty="0" smtClean="0"/>
                  <a:t>1</a:t>
                </a:r>
                <a:r>
                  <a:rPr lang="zh-CN" altLang="en-US" sz="2400" dirty="0" smtClean="0"/>
                  <a:t>，</a:t>
                </a:r>
                <a:r>
                  <a:rPr lang="en-US" altLang="zh-CN" sz="2400" dirty="0" smtClean="0"/>
                  <a:t>0</a:t>
                </a:r>
                <a:r>
                  <a:rPr lang="zh-CN" altLang="en-US" sz="2400" dirty="0" smtClean="0"/>
                  <a:t>后</a:t>
                </a:r>
                <a:r>
                  <a:rPr lang="zh-CN" altLang="en-US" sz="2400" dirty="0"/>
                  <a:t>，变为什么？</a:t>
                </a:r>
                <a:r>
                  <a:rPr lang="en-US" altLang="zh-CN" sz="2400" dirty="0"/>
                  <a:t>(D=0.5)</a:t>
                </a:r>
              </a:p>
              <a:p>
                <a:pPr lvl="1"/>
                <a:r>
                  <a:rPr lang="en-US" altLang="zh-CN" sz="2400" dirty="0"/>
                  <a:t>(1.3, 1.7, 1.5)</a:t>
                </a:r>
                <a:r>
                  <a:rPr lang="zh-CN" altLang="en-US" sz="2400" dirty="0"/>
                  <a:t>，</a:t>
                </a:r>
                <a:r>
                  <a:rPr lang="en-US" altLang="zh-CN" sz="2400" dirty="0"/>
                  <a:t>(1.7,1.5,1.9)</a:t>
                </a:r>
                <a:r>
                  <a:rPr lang="zh-CN" altLang="en-US" sz="2400" dirty="0"/>
                  <a:t>，</a:t>
                </a:r>
                <a:r>
                  <a:rPr lang="en-US" altLang="zh-CN" sz="2400" dirty="0"/>
                  <a:t>(1.7,2.3,2.3)</a:t>
                </a:r>
                <a:r>
                  <a:rPr lang="zh-CN" altLang="en-US" sz="2400" dirty="0"/>
                  <a:t>，</a:t>
                </a:r>
                <a:r>
                  <a:rPr lang="en-US" altLang="zh-CN" sz="2400" dirty="0">
                    <a:solidFill>
                      <a:srgbClr val="FF0000"/>
                    </a:solidFill>
                  </a:rPr>
                  <a:t>(1.6,2.4,1.7)</a:t>
                </a:r>
              </a:p>
              <a:p>
                <a:pPr lvl="1"/>
                <a:endParaRPr lang="en-US" altLang="zh-CN" sz="2400" dirty="0"/>
              </a:p>
              <a:p>
                <a:pPr lvl="1"/>
                <a:r>
                  <a:rPr lang="zh-CN" altLang="en-US" sz="2800" b="1" dirty="0" smtClean="0"/>
                  <a:t>解</a:t>
                </a:r>
                <a:r>
                  <a:rPr lang="zh-CN" altLang="en-US" sz="2800" b="1" dirty="0"/>
                  <a:t>：</a:t>
                </a:r>
                <a:endParaRPr lang="en-US" altLang="zh-CN" sz="2800" b="1" dirty="0"/>
              </a:p>
              <a:p>
                <a:pPr lvl="2"/>
                <a:r>
                  <a:rPr lang="zh-CN" altLang="en-US" sz="2400" dirty="0"/>
                  <a:t>第四组：</a:t>
                </a:r>
                <a:endParaRPr lang="en-US" altLang="zh-CN" sz="2400" dirty="0"/>
              </a:p>
              <a:p>
                <a:pPr lvl="2"/>
                <a:r>
                  <a:rPr lang="zh-CN" altLang="en-US" sz="2400" dirty="0" smtClean="0">
                    <a:latin typeface="Cambria Math" panose="02040503050406030204" pitchFamily="18" charset="0"/>
                  </a:rPr>
                  <a:t>因为：</a:t>
                </a:r>
                <a:r>
                  <a:rPr lang="en-US" altLang="zh-CN" sz="2400" i="1" dirty="0" smtClean="0"/>
                  <a:t>1.6&lt;2.4</a:t>
                </a:r>
                <a:r>
                  <a:rPr lang="en-US" altLang="zh-CN" sz="2400" i="1" dirty="0"/>
                  <a:t>; 1.7&lt;2.4</a:t>
                </a:r>
                <a:r>
                  <a:rPr lang="zh-CN" altLang="en-US" sz="2400" i="1" dirty="0">
                    <a:latin typeface="Cambria Math" panose="02040503050406030204" pitchFamily="18" charset="0"/>
                  </a:rPr>
                  <a:t>，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zh-CN" altLang="en-US" sz="2400" i="1">
                            <a:latin typeface="Cambria Math" panose="02040503050406030204" pitchFamily="18" charset="0"/>
                          </a:rPr>
                          <m:t>即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400" i="1">
                        <a:latin typeface="Cambria Math" panose="02040503050406030204" pitchFamily="18" charset="0"/>
                      </a:rPr>
                      <m:t>&lt;</m:t>
                    </m:r>
                    <m:sSubSup>
                      <m:sSub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zh-CN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zh-CN" altLang="en-US" sz="2400" i="1">
                        <a:latin typeface="Cambria Math" panose="02040503050406030204" pitchFamily="18" charset="0"/>
                      </a:rPr>
                      <m:t>且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 </m:t>
                    </m:r>
                    <m:sSubSup>
                      <m:sSub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  <m:r>
                      <a:rPr lang="en-US" altLang="zh-CN" sz="2400" i="1">
                        <a:latin typeface="Cambria Math" panose="02040503050406030204" pitchFamily="18" charset="0"/>
                      </a:rPr>
                      <m:t>&lt;</m:t>
                    </m:r>
                    <m:sSubSup>
                      <m:sSub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r>
                  <a:rPr lang="zh-CN" altLang="en-US" sz="2400" dirty="0">
                    <a:latin typeface="Cambria Math" panose="02040503050406030204" pitchFamily="18" charset="0"/>
                  </a:rPr>
                  <a:t>，满足嵌入</a:t>
                </a:r>
                <a:r>
                  <a:rPr lang="en-US" altLang="zh-CN" sz="2400" dirty="0">
                    <a:latin typeface="Cambria Math" panose="02040503050406030204" pitchFamily="18" charset="0"/>
                  </a:rPr>
                  <a:t>0</a:t>
                </a:r>
                <a:r>
                  <a:rPr lang="zh-CN" altLang="en-US" sz="2400" dirty="0">
                    <a:latin typeface="Cambria Math" panose="02040503050406030204" pitchFamily="18" charset="0"/>
                  </a:rPr>
                  <a:t>的要求。</a:t>
                </a:r>
                <a:endParaRPr lang="en-US" altLang="zh-CN" sz="2400" dirty="0">
                  <a:latin typeface="Cambria Math" panose="02040503050406030204" pitchFamily="18" charset="0"/>
                </a:endParaRPr>
              </a:p>
              <a:p>
                <a:pPr lvl="2"/>
                <a:r>
                  <a:rPr lang="zh-CN" altLang="en-US" sz="2400" dirty="0"/>
                  <a:t>所以，第四组系数不需调整，仍为</a:t>
                </a:r>
                <a:r>
                  <a:rPr lang="en-US" altLang="zh-CN" sz="2400" dirty="0">
                    <a:sym typeface="Wingdings" panose="05000000000000000000" pitchFamily="2" charset="2"/>
                  </a:rPr>
                  <a:t>(1.6,2.4,1.7)</a:t>
                </a:r>
                <a:endParaRPr lang="en-US" altLang="zh-CN" sz="2400" dirty="0"/>
              </a:p>
            </p:txBody>
          </p:sp>
        </mc:Choice>
        <mc:Fallback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61652" y="2027927"/>
                <a:ext cx="8691716" cy="3909275"/>
              </a:xfrm>
              <a:prstGeom prst="rect">
                <a:avLst/>
              </a:prstGeom>
              <a:blipFill rotWithShape="0">
                <a:blip r:embed="rId1"/>
                <a:stretch>
                  <a:fillRect t="-2340" r="-3228" b="-28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grpSp>
        <p:nvGrpSpPr>
          <p:cNvPr id="12" name="组合 11"/>
          <p:cNvGrpSpPr/>
          <p:nvPr/>
        </p:nvGrpSpPr>
        <p:grpSpPr>
          <a:xfrm>
            <a:off x="1259349" y="637786"/>
            <a:ext cx="6350819" cy="840284"/>
            <a:chOff x="3135993" y="1051060"/>
            <a:chExt cx="6429332" cy="840284"/>
          </a:xfrm>
        </p:grpSpPr>
        <p:sp>
          <p:nvSpPr>
            <p:cNvPr id="13" name="矩形: 圆角 6"/>
            <p:cNvSpPr/>
            <p:nvPr/>
          </p:nvSpPr>
          <p:spPr>
            <a:xfrm>
              <a:off x="3839426" y="1280937"/>
              <a:ext cx="572589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矩形 13"/>
            <p:cNvSpPr/>
            <p:nvPr/>
          </p:nvSpPr>
          <p:spPr>
            <a:xfrm>
              <a:off x="3972879" y="1333399"/>
              <a:ext cx="495804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实例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2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   系数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比较的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方法（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5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）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3295769" y="1051060"/>
              <a:ext cx="18473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661652" y="2027927"/>
            <a:ext cx="869171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 smtClean="0"/>
              <a:t>提取</a:t>
            </a:r>
            <a:endParaRPr lang="zh-CN" altLang="en-US" sz="2800" b="1" dirty="0"/>
          </a:p>
          <a:p>
            <a:pPr lvl="1"/>
            <a:r>
              <a:rPr lang="zh-CN" altLang="en-US" sz="2400" dirty="0"/>
              <a:t>对图像进行</a:t>
            </a:r>
            <a:r>
              <a:rPr lang="en-US" altLang="zh-CN" sz="2400" dirty="0"/>
              <a:t>DCT</a:t>
            </a:r>
            <a:r>
              <a:rPr lang="zh-CN" altLang="en-US" sz="2400" dirty="0"/>
              <a:t>变换，比较每一块相应三个位置的系数，从它们之间的关系，可以判断隐藏的是信息“1”、“0”还是“无效”块，这样就可以恢复秘密信息 </a:t>
            </a:r>
            <a:endParaRPr lang="zh-CN" altLang="en-US" sz="2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1259349" y="637786"/>
            <a:ext cx="6350819" cy="840284"/>
            <a:chOff x="3135993" y="1051060"/>
            <a:chExt cx="6429332" cy="840284"/>
          </a:xfrm>
        </p:grpSpPr>
        <p:sp>
          <p:nvSpPr>
            <p:cNvPr id="13" name="矩形: 圆角 6"/>
            <p:cNvSpPr/>
            <p:nvPr/>
          </p:nvSpPr>
          <p:spPr>
            <a:xfrm>
              <a:off x="3839426" y="1280937"/>
              <a:ext cx="572589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矩形 13"/>
            <p:cNvSpPr/>
            <p:nvPr/>
          </p:nvSpPr>
          <p:spPr>
            <a:xfrm>
              <a:off x="3972879" y="1333399"/>
              <a:ext cx="495804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实例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2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   系数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比较的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方法（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6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）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3295769" y="1051060"/>
              <a:ext cx="18473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2778312" y="653394"/>
            <a:ext cx="6286503" cy="1109044"/>
            <a:chOff x="3279913" y="488294"/>
            <a:chExt cx="6286503" cy="1109044"/>
          </a:xfrm>
        </p:grpSpPr>
        <p:grpSp>
          <p:nvGrpSpPr>
            <p:cNvPr id="16" name="组合 15"/>
            <p:cNvGrpSpPr/>
            <p:nvPr/>
          </p:nvGrpSpPr>
          <p:grpSpPr>
            <a:xfrm>
              <a:off x="3279913" y="909457"/>
              <a:ext cx="6286503" cy="687881"/>
              <a:chOff x="3279913" y="909457"/>
              <a:chExt cx="6286503" cy="687881"/>
            </a:xfrm>
          </p:grpSpPr>
          <p:sp>
            <p:nvSpPr>
              <p:cNvPr id="170" name="矩形: 圆角 169"/>
              <p:cNvSpPr/>
              <p:nvPr/>
            </p:nvSpPr>
            <p:spPr>
              <a:xfrm>
                <a:off x="3279913" y="909457"/>
                <a:ext cx="6286503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71" name="文本框 170"/>
              <p:cNvSpPr txBox="1"/>
              <p:nvPr/>
            </p:nvSpPr>
            <p:spPr>
              <a:xfrm>
                <a:off x="4670906" y="1032190"/>
                <a:ext cx="4288353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algn="ctr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 smtClean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lt"/>
                    <a:ea typeface="思源黑体 CN Heavy" panose="020B0A00000000000000" pitchFamily="34" charset="-122"/>
                    <a:sym typeface="+mn-ea"/>
                  </a:rPr>
                  <a:t>小波变换</a:t>
                </a: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lt"/>
                    <a:ea typeface="思源黑体 CN Heavy" panose="020B0A00000000000000" pitchFamily="34" charset="-122"/>
                    <a:sym typeface="+mn-ea"/>
                  </a:rPr>
                  <a:t>域的信息隐藏</a:t>
                </a:r>
                <a:endParaRPr lang="zh-CN" altLang="en-US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17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8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7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8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9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0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1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2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3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4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5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6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7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8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9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grpSp>
        <p:nvGrpSpPr>
          <p:cNvPr id="185" name="组合 184"/>
          <p:cNvGrpSpPr/>
          <p:nvPr/>
        </p:nvGrpSpPr>
        <p:grpSpPr>
          <a:xfrm>
            <a:off x="1414066" y="2031649"/>
            <a:ext cx="3411933" cy="791052"/>
            <a:chOff x="824071" y="1564267"/>
            <a:chExt cx="3411933" cy="791052"/>
          </a:xfrm>
        </p:grpSpPr>
        <p:sp>
          <p:nvSpPr>
            <p:cNvPr id="186" name="矩形: 圆角 185"/>
            <p:cNvSpPr/>
            <p:nvPr/>
          </p:nvSpPr>
          <p:spPr>
            <a:xfrm>
              <a:off x="824071" y="1740416"/>
              <a:ext cx="3411933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矩形 186"/>
            <p:cNvSpPr/>
            <p:nvPr/>
          </p:nvSpPr>
          <p:spPr>
            <a:xfrm>
              <a:off x="1701522" y="1828091"/>
              <a:ext cx="2339102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二维小波分解</a:t>
              </a:r>
              <a:endParaRPr lang="zh-CN" altLang="en-US" sz="28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pic>
          <p:nvPicPr>
            <p:cNvPr id="188" name="图片 187"/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sp>
        <p:nvSpPr>
          <p:cNvPr id="2" name="矩形 1"/>
          <p:cNvSpPr/>
          <p:nvPr/>
        </p:nvSpPr>
        <p:spPr>
          <a:xfrm>
            <a:off x="1488160" y="3192620"/>
            <a:ext cx="48013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/>
            <a:r>
              <a:rPr lang="zh-CN" altLang="en-US" sz="2400" dirty="0" smtClean="0">
                <a:latin typeface="宋体" panose="02010600030101010101" pitchFamily="2" charset="-122"/>
              </a:rPr>
              <a:t>一级</a:t>
            </a:r>
            <a:r>
              <a:rPr lang="zh-CN" altLang="en-US" sz="2400" dirty="0">
                <a:latin typeface="宋体" panose="02010600030101010101" pitchFamily="2" charset="-122"/>
              </a:rPr>
              <a:t>小波分解后得到的四个部分：</a:t>
            </a:r>
            <a:endParaRPr lang="zh-CN" altLang="en-US" sz="2400" dirty="0">
              <a:latin typeface="宋体" panose="02010600030101010101" pitchFamily="2" charset="-122"/>
            </a:endParaRPr>
          </a:p>
        </p:txBody>
      </p:sp>
      <p:grpSp>
        <p:nvGrpSpPr>
          <p:cNvPr id="189" name="组合 188"/>
          <p:cNvGrpSpPr/>
          <p:nvPr/>
        </p:nvGrpSpPr>
        <p:grpSpPr>
          <a:xfrm>
            <a:off x="1542514" y="3992127"/>
            <a:ext cx="3837722" cy="554008"/>
            <a:chOff x="1962782" y="3317604"/>
            <a:chExt cx="3837722" cy="554008"/>
          </a:xfrm>
        </p:grpSpPr>
        <p:sp>
          <p:nvSpPr>
            <p:cNvPr id="190" name="矩形: 圆角 189"/>
            <p:cNvSpPr/>
            <p:nvPr/>
          </p:nvSpPr>
          <p:spPr>
            <a:xfrm>
              <a:off x="1962782" y="3317604"/>
              <a:ext cx="3837722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2096236" y="3384550"/>
              <a:ext cx="29689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左上：低频近似部分</a:t>
              </a:r>
              <a:endParaRPr lang="zh-CN" altLang="en-US" sz="2400" dirty="0">
                <a:latin typeface="+mn-ea"/>
              </a:endParaRPr>
            </a:p>
          </p:txBody>
        </p:sp>
      </p:grpSp>
      <p:grpSp>
        <p:nvGrpSpPr>
          <p:cNvPr id="192" name="组合 191"/>
          <p:cNvGrpSpPr/>
          <p:nvPr/>
        </p:nvGrpSpPr>
        <p:grpSpPr>
          <a:xfrm>
            <a:off x="5936715" y="3992127"/>
            <a:ext cx="4055424" cy="554008"/>
            <a:chOff x="1962783" y="3317604"/>
            <a:chExt cx="3837722" cy="554008"/>
          </a:xfrm>
        </p:grpSpPr>
        <p:sp>
          <p:nvSpPr>
            <p:cNvPr id="193" name="矩形: 圆角 192"/>
            <p:cNvSpPr/>
            <p:nvPr/>
          </p:nvSpPr>
          <p:spPr>
            <a:xfrm>
              <a:off x="1962783" y="3317604"/>
              <a:ext cx="3837722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2096237" y="3384550"/>
              <a:ext cx="356456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右上：水平方向细节部分</a:t>
              </a:r>
              <a:endParaRPr lang="zh-CN" altLang="en-US" sz="2400" dirty="0">
                <a:latin typeface="+mn-ea"/>
              </a:endParaRPr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1542514" y="4933867"/>
            <a:ext cx="3862314" cy="554008"/>
            <a:chOff x="1962782" y="3317604"/>
            <a:chExt cx="3862314" cy="554008"/>
          </a:xfrm>
        </p:grpSpPr>
        <p:sp>
          <p:nvSpPr>
            <p:cNvPr id="196" name="矩形: 圆角 195"/>
            <p:cNvSpPr/>
            <p:nvPr/>
          </p:nvSpPr>
          <p:spPr>
            <a:xfrm>
              <a:off x="1962782" y="3317604"/>
              <a:ext cx="3837722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2096236" y="3384550"/>
              <a:ext cx="372886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左下：垂直方向细节部分</a:t>
              </a:r>
              <a:endParaRPr lang="zh-CN" altLang="en-US" sz="2400" dirty="0">
                <a:latin typeface="+mn-ea"/>
              </a:endParaRPr>
            </a:p>
          </p:txBody>
        </p:sp>
      </p:grpSp>
      <p:grpSp>
        <p:nvGrpSpPr>
          <p:cNvPr id="198" name="组合 197"/>
          <p:cNvGrpSpPr/>
          <p:nvPr/>
        </p:nvGrpSpPr>
        <p:grpSpPr>
          <a:xfrm>
            <a:off x="5936714" y="4936721"/>
            <a:ext cx="4222435" cy="554008"/>
            <a:chOff x="1962782" y="3317604"/>
            <a:chExt cx="3995768" cy="554008"/>
          </a:xfrm>
        </p:grpSpPr>
        <p:sp>
          <p:nvSpPr>
            <p:cNvPr id="199" name="矩形: 圆角 198"/>
            <p:cNvSpPr/>
            <p:nvPr/>
          </p:nvSpPr>
          <p:spPr>
            <a:xfrm>
              <a:off x="1962782" y="3317604"/>
              <a:ext cx="3862314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2096236" y="3384550"/>
              <a:ext cx="386231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右下：对角线方向细节部分</a:t>
              </a:r>
              <a:endParaRPr lang="zh-CN" altLang="en-US" sz="2400" dirty="0">
                <a:latin typeface="+mn-ea"/>
              </a:endParaRPr>
            </a:p>
          </p:txBody>
        </p:sp>
      </p:grpSp>
      <p:sp>
        <p:nvSpPr>
          <p:cNvPr id="4" name="矩形 3"/>
          <p:cNvSpPr/>
          <p:nvPr/>
        </p:nvSpPr>
        <p:spPr>
          <a:xfrm>
            <a:off x="3096935" y="5817163"/>
            <a:ext cx="5186035" cy="461665"/>
          </a:xfrm>
          <a:prstGeom prst="rect">
            <a:avLst/>
          </a:prstGeom>
          <a:ln w="19050">
            <a:solidFill>
              <a:srgbClr val="0F73EE"/>
            </a:solidFill>
            <a:prstDash val="lgDash"/>
          </a:ln>
        </p:spPr>
        <p:txBody>
          <a:bodyPr wrap="none">
            <a:spAutoFit/>
          </a:bodyPr>
          <a:lstStyle/>
          <a:p>
            <a:pPr marL="0" lvl="1" algn="ctr"/>
            <a:r>
              <a:rPr lang="zh-CN" altLang="en-US" sz="2400" dirty="0">
                <a:latin typeface="宋体" panose="02010600030101010101" pitchFamily="2" charset="-122"/>
              </a:rPr>
              <a:t>图像的主要能量集中在</a:t>
            </a:r>
            <a:r>
              <a:rPr lang="zh-CN" altLang="en-US" sz="2400" dirty="0" smtClean="0">
                <a:latin typeface="宋体" panose="02010600030101010101" pitchFamily="2" charset="-122"/>
              </a:rPr>
              <a:t>低频近似部分</a:t>
            </a:r>
            <a:r>
              <a:rPr lang="zh-CN" altLang="en-US" sz="2400" dirty="0" smtClean="0"/>
              <a:t> 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661652" y="2027927"/>
            <a:ext cx="8691716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 smtClean="0"/>
              <a:t>     </a:t>
            </a:r>
            <a:r>
              <a:rPr lang="zh-CN" altLang="en-US" sz="2800" b="1" dirty="0" smtClean="0"/>
              <a:t>提取实例</a:t>
            </a:r>
            <a:r>
              <a:rPr lang="zh-CN" altLang="en-US" sz="2800" b="1" dirty="0"/>
              <a:t>：</a:t>
            </a:r>
            <a:endParaRPr lang="zh-CN" altLang="en-US" sz="2800" b="1" dirty="0"/>
          </a:p>
          <a:p>
            <a:pPr lvl="1"/>
            <a:r>
              <a:rPr lang="zh-CN" altLang="en-US" sz="2400" dirty="0"/>
              <a:t>现有一幅采用系数比较法嵌入水印的图像，已知其系数为：</a:t>
            </a:r>
            <a:endParaRPr lang="en-US" altLang="zh-CN" sz="2400" dirty="0"/>
          </a:p>
          <a:p>
            <a:pPr lvl="2"/>
            <a:r>
              <a:rPr lang="en-US" altLang="zh-CN" sz="2400" dirty="0"/>
              <a:t>(1.7,1.0,1.8), (2.7,2.2,2.7), (1.7,2.5,1.8), (1.7,1.8,1.9)</a:t>
            </a:r>
            <a:endParaRPr lang="en-US" altLang="zh-CN" sz="2400" dirty="0"/>
          </a:p>
          <a:p>
            <a:pPr lvl="1"/>
            <a:r>
              <a:rPr lang="zh-CN" altLang="en-US" sz="2400" dirty="0"/>
              <a:t>则可从中提取的信息为</a:t>
            </a:r>
            <a:r>
              <a:rPr lang="en-US" altLang="zh-CN" sz="2400" dirty="0" smtClean="0"/>
              <a:t>?</a:t>
            </a:r>
            <a:endParaRPr lang="en-US" altLang="zh-CN" sz="2400" dirty="0" smtClean="0"/>
          </a:p>
          <a:p>
            <a:pPr lvl="1"/>
            <a:endParaRPr lang="en-US" altLang="zh-CN" sz="2400" dirty="0"/>
          </a:p>
          <a:p>
            <a:pPr lvl="1"/>
            <a:r>
              <a:rPr lang="zh-CN" altLang="en-US" sz="2800" b="1" dirty="0" smtClean="0"/>
              <a:t>解</a:t>
            </a:r>
            <a:r>
              <a:rPr lang="zh-CN" altLang="en-US" sz="2800" b="1" dirty="0"/>
              <a:t>：</a:t>
            </a:r>
            <a:endParaRPr lang="en-US" altLang="zh-CN" sz="2800" b="1" dirty="0"/>
          </a:p>
          <a:p>
            <a:pPr lvl="2"/>
            <a:r>
              <a:rPr lang="zh-CN" altLang="en-US" sz="2400" dirty="0"/>
              <a:t>由</a:t>
            </a:r>
            <a:r>
              <a:rPr lang="en-US" altLang="zh-CN" sz="2400" dirty="0"/>
              <a:t>1.7&gt;1.0</a:t>
            </a:r>
            <a:r>
              <a:rPr lang="en-US" altLang="zh-CN" sz="2400" dirty="0" smtClean="0"/>
              <a:t>, 1.8&gt;1.0</a:t>
            </a:r>
            <a:r>
              <a:rPr lang="zh-CN" altLang="en-US" sz="2400" dirty="0"/>
              <a:t>可知，这组系数嵌入的信息是</a:t>
            </a:r>
            <a:r>
              <a:rPr lang="en-US" altLang="zh-CN" sz="2400" dirty="0"/>
              <a:t>1</a:t>
            </a:r>
            <a:r>
              <a:rPr lang="zh-CN" altLang="en-US" sz="2400" dirty="0"/>
              <a:t>；</a:t>
            </a:r>
            <a:endParaRPr lang="en-US" altLang="zh-CN" sz="2400" dirty="0"/>
          </a:p>
          <a:p>
            <a:pPr lvl="2"/>
            <a:r>
              <a:rPr lang="zh-CN" altLang="en-US" sz="2400" dirty="0"/>
              <a:t>由</a:t>
            </a:r>
            <a:r>
              <a:rPr lang="en-US" altLang="zh-CN" sz="2400" dirty="0"/>
              <a:t>2.7&gt;2.2</a:t>
            </a:r>
            <a:r>
              <a:rPr lang="en-US" altLang="zh-CN" sz="2400" dirty="0" smtClean="0"/>
              <a:t>, 2.7&gt;2.2</a:t>
            </a:r>
            <a:r>
              <a:rPr lang="zh-CN" altLang="en-US" sz="2400" dirty="0"/>
              <a:t>可知，这组系数嵌入的信息是</a:t>
            </a:r>
            <a:r>
              <a:rPr lang="en-US" altLang="zh-CN" sz="2400" dirty="0"/>
              <a:t>1</a:t>
            </a:r>
            <a:r>
              <a:rPr lang="zh-CN" altLang="en-US" sz="2400" dirty="0"/>
              <a:t>；</a:t>
            </a:r>
            <a:endParaRPr lang="zh-CN" altLang="en-US" sz="2400" dirty="0"/>
          </a:p>
          <a:p>
            <a:pPr lvl="2"/>
            <a:r>
              <a:rPr lang="zh-CN" altLang="en-US" sz="2400" dirty="0"/>
              <a:t>由</a:t>
            </a:r>
            <a:r>
              <a:rPr lang="en-US" altLang="zh-CN" sz="2400" dirty="0"/>
              <a:t>1.7&lt;2.5</a:t>
            </a:r>
            <a:r>
              <a:rPr lang="en-US" altLang="zh-CN" sz="2400" dirty="0" smtClean="0"/>
              <a:t>, 1.8&lt;2.5</a:t>
            </a:r>
            <a:r>
              <a:rPr lang="zh-CN" altLang="en-US" sz="2400" dirty="0"/>
              <a:t>可知，这组系数嵌入的信息是</a:t>
            </a:r>
            <a:r>
              <a:rPr lang="en-US" altLang="zh-CN" sz="2400" dirty="0"/>
              <a:t>0</a:t>
            </a:r>
            <a:r>
              <a:rPr lang="zh-CN" altLang="en-US" sz="2400" dirty="0"/>
              <a:t>；</a:t>
            </a:r>
            <a:endParaRPr lang="en-US" altLang="zh-CN" sz="2400" dirty="0"/>
          </a:p>
          <a:p>
            <a:pPr lvl="2"/>
            <a:r>
              <a:rPr lang="zh-CN" altLang="en-US" sz="2400" dirty="0"/>
              <a:t>由</a:t>
            </a:r>
            <a:r>
              <a:rPr lang="en-US" altLang="zh-CN" sz="2400" dirty="0"/>
              <a:t>1.7&lt;1.8&lt;1.9</a:t>
            </a:r>
            <a:r>
              <a:rPr lang="zh-CN" altLang="en-US" sz="2400" dirty="0"/>
              <a:t>可知，这组系数无效，没有嵌入</a:t>
            </a:r>
            <a:r>
              <a:rPr lang="zh-CN" altLang="en-US" sz="2400" dirty="0" smtClean="0"/>
              <a:t>；</a:t>
            </a:r>
            <a:endParaRPr lang="zh-CN" altLang="en-US" sz="2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1259349" y="637786"/>
            <a:ext cx="6350819" cy="840284"/>
            <a:chOff x="3135993" y="1051060"/>
            <a:chExt cx="6429332" cy="840284"/>
          </a:xfrm>
        </p:grpSpPr>
        <p:sp>
          <p:nvSpPr>
            <p:cNvPr id="13" name="矩形: 圆角 6"/>
            <p:cNvSpPr/>
            <p:nvPr/>
          </p:nvSpPr>
          <p:spPr>
            <a:xfrm>
              <a:off x="3839426" y="1280937"/>
              <a:ext cx="572589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矩形 13"/>
            <p:cNvSpPr/>
            <p:nvPr/>
          </p:nvSpPr>
          <p:spPr>
            <a:xfrm>
              <a:off x="3972879" y="1333399"/>
              <a:ext cx="495804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实例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2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   系数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比较的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方法（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7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）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3295769" y="1051060"/>
              <a:ext cx="18473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414067" y="699040"/>
            <a:ext cx="2728912" cy="791052"/>
            <a:chOff x="824072" y="1564267"/>
            <a:chExt cx="2728912" cy="791052"/>
          </a:xfrm>
        </p:grpSpPr>
        <p:sp>
          <p:nvSpPr>
            <p:cNvPr id="17" name="矩形: 圆角 16"/>
            <p:cNvSpPr/>
            <p:nvPr/>
          </p:nvSpPr>
          <p:spPr>
            <a:xfrm>
              <a:off x="824072" y="1740416"/>
              <a:ext cx="2728912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1701522" y="1828091"/>
              <a:ext cx="1620957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小波分解</a:t>
              </a:r>
              <a:endParaRPr lang="zh-CN" altLang="en-US" sz="28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1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pic>
        <p:nvPicPr>
          <p:cNvPr id="16" name="图片 60419"/>
          <p:cNvPicPr>
            <a:picLocks noChangeAspect="1"/>
          </p:cNvPicPr>
          <p:nvPr/>
        </p:nvPicPr>
        <p:blipFill rotWithShape="1">
          <a:blip r:embed="rId2"/>
          <a:srcRect l="7258" t="15253" r="6979" b="5769"/>
          <a:stretch>
            <a:fillRect/>
          </a:stretch>
        </p:blipFill>
        <p:spPr>
          <a:xfrm>
            <a:off x="3367087" y="1722851"/>
            <a:ext cx="5600701" cy="45212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277271" y="637786"/>
            <a:ext cx="4130471" cy="840284"/>
            <a:chOff x="3135993" y="1051060"/>
            <a:chExt cx="4189464" cy="840284"/>
          </a:xfrm>
        </p:grpSpPr>
        <p:sp>
          <p:nvSpPr>
            <p:cNvPr id="7" name="矩形: 圆角 6"/>
            <p:cNvSpPr/>
            <p:nvPr/>
          </p:nvSpPr>
          <p:spPr>
            <a:xfrm>
              <a:off x="3839425" y="1280937"/>
              <a:ext cx="3326468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矩形 7"/>
            <p:cNvSpPr/>
            <p:nvPr/>
          </p:nvSpPr>
          <p:spPr>
            <a:xfrm>
              <a:off x="3972879" y="1333399"/>
              <a:ext cx="335257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变换域的隐藏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算法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295769" y="1051060"/>
              <a:ext cx="18473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椭圆 33"/>
          <p:cNvSpPr/>
          <p:nvPr/>
        </p:nvSpPr>
        <p:spPr>
          <a:xfrm>
            <a:off x="1603369" y="2640374"/>
            <a:ext cx="2098460" cy="2098460"/>
          </a:xfrm>
          <a:prstGeom prst="ellipse">
            <a:avLst/>
          </a:prstGeom>
          <a:solidFill>
            <a:srgbClr val="0F73E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Rectangle 2"/>
          <p:cNvSpPr txBox="1"/>
          <p:nvPr/>
        </p:nvSpPr>
        <p:spPr>
          <a:xfrm>
            <a:off x="1772217" y="3272951"/>
            <a:ext cx="1758693" cy="833305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思源黑体 CN Heavy" panose="020B0A00000000000000" pitchFamily="34" charset="-122"/>
                <a:sym typeface="黑体" panose="02010609060101010101" charset="-122"/>
              </a:rPr>
              <a:t>DCT</a:t>
            </a:r>
            <a:r>
              <a:rPr lang="zh-CN" altLang="en-US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思源黑体 CN Heavy" panose="020B0A00000000000000" pitchFamily="34" charset="-122"/>
                <a:sym typeface="黑体" panose="02010609060101010101" charset="-122"/>
              </a:rPr>
              <a:t>域</a:t>
            </a:r>
            <a:endParaRPr lang="en-US" altLang="zh-CN" sz="28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思源黑体 CN Heavy" panose="020B0A00000000000000" pitchFamily="34" charset="-122"/>
              <a:sym typeface="黑体" panose="02010609060101010101" charset="-122"/>
            </a:endParaRP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思源黑体 CN Heavy" panose="020B0A00000000000000" pitchFamily="34" charset="-122"/>
                <a:sym typeface="黑体" panose="02010609060101010101" charset="-122"/>
              </a:rPr>
              <a:t>信息隐藏</a:t>
            </a:r>
            <a:endParaRPr lang="zh-CN" altLang="en-US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思源黑体 CN Heavy" panose="020B0A00000000000000" pitchFamily="34" charset="-122"/>
              <a:sym typeface="黑体" panose="02010609060101010101" charset="-122"/>
            </a:endParaRPr>
          </a:p>
        </p:txBody>
      </p:sp>
      <p:grpSp>
        <p:nvGrpSpPr>
          <p:cNvPr id="36" name="Group 36"/>
          <p:cNvGrpSpPr/>
          <p:nvPr/>
        </p:nvGrpSpPr>
        <p:grpSpPr>
          <a:xfrm>
            <a:off x="1277271" y="2351826"/>
            <a:ext cx="2857067" cy="2811133"/>
            <a:chOff x="6869300" y="3848083"/>
            <a:chExt cx="2609417" cy="2567465"/>
          </a:xfrm>
          <a:solidFill>
            <a:srgbClr val="0F73EE"/>
          </a:solidFill>
        </p:grpSpPr>
        <p:sp>
          <p:nvSpPr>
            <p:cNvPr id="37" name="Freeform 9"/>
            <p:cNvSpPr/>
            <p:nvPr/>
          </p:nvSpPr>
          <p:spPr bwMode="auto">
            <a:xfrm>
              <a:off x="6869300" y="3848083"/>
              <a:ext cx="2609417" cy="2567465"/>
            </a:xfrm>
            <a:custGeom>
              <a:avLst/>
              <a:gdLst>
                <a:gd name="T0" fmla="*/ 865 w 929"/>
                <a:gd name="T1" fmla="*/ 292 h 914"/>
                <a:gd name="T2" fmla="*/ 873 w 929"/>
                <a:gd name="T3" fmla="*/ 274 h 914"/>
                <a:gd name="T4" fmla="*/ 892 w 929"/>
                <a:gd name="T5" fmla="*/ 282 h 914"/>
                <a:gd name="T6" fmla="*/ 892 w 929"/>
                <a:gd name="T7" fmla="*/ 584 h 914"/>
                <a:gd name="T8" fmla="*/ 365 w 929"/>
                <a:gd name="T9" fmla="*/ 852 h 914"/>
                <a:gd name="T10" fmla="*/ 66 w 929"/>
                <a:gd name="T11" fmla="*/ 314 h 914"/>
                <a:gd name="T12" fmla="*/ 354 w 929"/>
                <a:gd name="T13" fmla="*/ 19 h 914"/>
                <a:gd name="T14" fmla="*/ 440 w 929"/>
                <a:gd name="T15" fmla="*/ 1 h 914"/>
                <a:gd name="T16" fmla="*/ 456 w 929"/>
                <a:gd name="T17" fmla="*/ 14 h 914"/>
                <a:gd name="T18" fmla="*/ 443 w 929"/>
                <a:gd name="T19" fmla="*/ 29 h 914"/>
                <a:gd name="T20" fmla="*/ 362 w 929"/>
                <a:gd name="T21" fmla="*/ 46 h 914"/>
                <a:gd name="T22" fmla="*/ 93 w 929"/>
                <a:gd name="T23" fmla="*/ 322 h 914"/>
                <a:gd name="T24" fmla="*/ 373 w 929"/>
                <a:gd name="T25" fmla="*/ 824 h 914"/>
                <a:gd name="T26" fmla="*/ 865 w 929"/>
                <a:gd name="T27" fmla="*/ 574 h 914"/>
                <a:gd name="T28" fmla="*/ 865 w 929"/>
                <a:gd name="T29" fmla="*/ 292 h 9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29" h="914">
                  <a:moveTo>
                    <a:pt x="865" y="292"/>
                  </a:moveTo>
                  <a:cubicBezTo>
                    <a:pt x="862" y="285"/>
                    <a:pt x="866" y="277"/>
                    <a:pt x="873" y="274"/>
                  </a:cubicBezTo>
                  <a:cubicBezTo>
                    <a:pt x="881" y="271"/>
                    <a:pt x="889" y="275"/>
                    <a:pt x="892" y="282"/>
                  </a:cubicBezTo>
                  <a:cubicBezTo>
                    <a:pt x="929" y="383"/>
                    <a:pt x="927" y="490"/>
                    <a:pt x="892" y="584"/>
                  </a:cubicBezTo>
                  <a:cubicBezTo>
                    <a:pt x="813" y="797"/>
                    <a:pt x="583" y="914"/>
                    <a:pt x="365" y="852"/>
                  </a:cubicBezTo>
                  <a:cubicBezTo>
                    <a:pt x="134" y="786"/>
                    <a:pt x="0" y="545"/>
                    <a:pt x="66" y="314"/>
                  </a:cubicBezTo>
                  <a:cubicBezTo>
                    <a:pt x="106" y="173"/>
                    <a:pt x="215" y="62"/>
                    <a:pt x="354" y="19"/>
                  </a:cubicBezTo>
                  <a:cubicBezTo>
                    <a:pt x="382" y="10"/>
                    <a:pt x="411" y="4"/>
                    <a:pt x="440" y="1"/>
                  </a:cubicBezTo>
                  <a:cubicBezTo>
                    <a:pt x="448" y="0"/>
                    <a:pt x="455" y="6"/>
                    <a:pt x="456" y="14"/>
                  </a:cubicBezTo>
                  <a:cubicBezTo>
                    <a:pt x="456" y="21"/>
                    <a:pt x="451" y="28"/>
                    <a:pt x="443" y="29"/>
                  </a:cubicBezTo>
                  <a:cubicBezTo>
                    <a:pt x="415" y="32"/>
                    <a:pt x="388" y="37"/>
                    <a:pt x="362" y="46"/>
                  </a:cubicBezTo>
                  <a:cubicBezTo>
                    <a:pt x="232" y="86"/>
                    <a:pt x="131" y="190"/>
                    <a:pt x="93" y="322"/>
                  </a:cubicBezTo>
                  <a:cubicBezTo>
                    <a:pt x="31" y="538"/>
                    <a:pt x="157" y="763"/>
                    <a:pt x="373" y="824"/>
                  </a:cubicBezTo>
                  <a:cubicBezTo>
                    <a:pt x="577" y="883"/>
                    <a:pt x="792" y="773"/>
                    <a:pt x="865" y="574"/>
                  </a:cubicBezTo>
                  <a:cubicBezTo>
                    <a:pt x="898" y="486"/>
                    <a:pt x="900" y="386"/>
                    <a:pt x="865" y="29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8" name="Freeform 10"/>
            <p:cNvSpPr/>
            <p:nvPr/>
          </p:nvSpPr>
          <p:spPr bwMode="auto">
            <a:xfrm>
              <a:off x="9195641" y="4575252"/>
              <a:ext cx="202769" cy="199972"/>
            </a:xfrm>
            <a:custGeom>
              <a:avLst/>
              <a:gdLst>
                <a:gd name="T0" fmla="*/ 8 w 72"/>
                <a:gd name="T1" fmla="*/ 51 h 71"/>
                <a:gd name="T2" fmla="*/ 21 w 72"/>
                <a:gd name="T3" fmla="*/ 8 h 71"/>
                <a:gd name="T4" fmla="*/ 63 w 72"/>
                <a:gd name="T5" fmla="*/ 20 h 71"/>
                <a:gd name="T6" fmla="*/ 51 w 72"/>
                <a:gd name="T7" fmla="*/ 63 h 71"/>
                <a:gd name="T8" fmla="*/ 8 w 72"/>
                <a:gd name="T9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1">
                  <a:moveTo>
                    <a:pt x="8" y="51"/>
                  </a:moveTo>
                  <a:cubicBezTo>
                    <a:pt x="0" y="36"/>
                    <a:pt x="5" y="16"/>
                    <a:pt x="21" y="8"/>
                  </a:cubicBezTo>
                  <a:cubicBezTo>
                    <a:pt x="36" y="0"/>
                    <a:pt x="55" y="5"/>
                    <a:pt x="63" y="20"/>
                  </a:cubicBezTo>
                  <a:cubicBezTo>
                    <a:pt x="72" y="35"/>
                    <a:pt x="66" y="54"/>
                    <a:pt x="51" y="63"/>
                  </a:cubicBezTo>
                  <a:cubicBezTo>
                    <a:pt x="36" y="71"/>
                    <a:pt x="17" y="66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4873196" y="2868147"/>
            <a:ext cx="2534994" cy="710337"/>
            <a:chOff x="4512179" y="1511803"/>
            <a:chExt cx="2534994" cy="710337"/>
          </a:xfrm>
        </p:grpSpPr>
        <p:sp>
          <p:nvSpPr>
            <p:cNvPr id="40" name="矩形: 圆角 39"/>
            <p:cNvSpPr/>
            <p:nvPr/>
          </p:nvSpPr>
          <p:spPr>
            <a:xfrm>
              <a:off x="4512179" y="1596162"/>
              <a:ext cx="2534994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4599752" y="1511803"/>
              <a:ext cx="2339102" cy="6702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修改系数方法</a:t>
              </a:r>
              <a:endPara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4873196" y="3785314"/>
            <a:ext cx="2534994" cy="710337"/>
            <a:chOff x="4512179" y="1511803"/>
            <a:chExt cx="2534994" cy="710337"/>
          </a:xfrm>
        </p:grpSpPr>
        <p:sp>
          <p:nvSpPr>
            <p:cNvPr id="46" name="矩形: 圆角 45"/>
            <p:cNvSpPr/>
            <p:nvPr/>
          </p:nvSpPr>
          <p:spPr>
            <a:xfrm>
              <a:off x="4512179" y="1596162"/>
              <a:ext cx="2534994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4599752" y="1511803"/>
              <a:ext cx="2339102" cy="6702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系数比较方法</a:t>
              </a:r>
              <a:endPara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sp>
        <p:nvSpPr>
          <p:cNvPr id="51" name="椭圆 50"/>
          <p:cNvSpPr/>
          <p:nvPr/>
        </p:nvSpPr>
        <p:spPr>
          <a:xfrm>
            <a:off x="8574709" y="2640374"/>
            <a:ext cx="2098460" cy="2098460"/>
          </a:xfrm>
          <a:prstGeom prst="ellipse">
            <a:avLst/>
          </a:prstGeom>
          <a:solidFill>
            <a:srgbClr val="1F4E7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Rectangle 2"/>
          <p:cNvSpPr txBox="1"/>
          <p:nvPr/>
        </p:nvSpPr>
        <p:spPr>
          <a:xfrm>
            <a:off x="8832045" y="3272951"/>
            <a:ext cx="1646933" cy="833305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  <a:sym typeface="黑体" panose="02010609060101010101" charset="-122"/>
              </a:rPr>
              <a:t>DWT</a:t>
            </a:r>
            <a:r>
              <a:rPr lang="zh-CN" altLang="en-US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  <a:sym typeface="黑体" panose="02010609060101010101" charset="-122"/>
              </a:rPr>
              <a:t>域</a:t>
            </a:r>
            <a:endParaRPr lang="en-US" altLang="zh-CN" sz="28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Heavy" panose="020B0A00000000000000" pitchFamily="34" charset="-122"/>
              <a:ea typeface="思源黑体 CN Heavy" panose="020B0A00000000000000" pitchFamily="34" charset="-122"/>
              <a:sym typeface="黑体" panose="02010609060101010101" charset="-122"/>
            </a:endParaRP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  <a:sym typeface="黑体" panose="02010609060101010101" charset="-122"/>
              </a:rPr>
              <a:t>信息隐藏</a:t>
            </a:r>
            <a:endParaRPr lang="zh-CN" altLang="en-US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Heavy" panose="020B0A00000000000000" pitchFamily="34" charset="-122"/>
              <a:ea typeface="思源黑体 CN Heavy" panose="020B0A00000000000000" pitchFamily="34" charset="-122"/>
              <a:sym typeface="黑体" panose="02010609060101010101" charset="-122"/>
            </a:endParaRPr>
          </a:p>
        </p:txBody>
      </p:sp>
      <p:grpSp>
        <p:nvGrpSpPr>
          <p:cNvPr id="53" name="Group 36"/>
          <p:cNvGrpSpPr/>
          <p:nvPr/>
        </p:nvGrpSpPr>
        <p:grpSpPr>
          <a:xfrm>
            <a:off x="8161038" y="2351826"/>
            <a:ext cx="2857067" cy="2811133"/>
            <a:chOff x="6869300" y="3848083"/>
            <a:chExt cx="2609417" cy="2567465"/>
          </a:xfrm>
          <a:solidFill>
            <a:srgbClr val="0F73EE"/>
          </a:solidFill>
        </p:grpSpPr>
        <p:sp>
          <p:nvSpPr>
            <p:cNvPr id="54" name="Freeform 9"/>
            <p:cNvSpPr/>
            <p:nvPr/>
          </p:nvSpPr>
          <p:spPr bwMode="auto">
            <a:xfrm>
              <a:off x="6869300" y="3848083"/>
              <a:ext cx="2609417" cy="2567465"/>
            </a:xfrm>
            <a:custGeom>
              <a:avLst/>
              <a:gdLst>
                <a:gd name="T0" fmla="*/ 865 w 929"/>
                <a:gd name="T1" fmla="*/ 292 h 914"/>
                <a:gd name="T2" fmla="*/ 873 w 929"/>
                <a:gd name="T3" fmla="*/ 274 h 914"/>
                <a:gd name="T4" fmla="*/ 892 w 929"/>
                <a:gd name="T5" fmla="*/ 282 h 914"/>
                <a:gd name="T6" fmla="*/ 892 w 929"/>
                <a:gd name="T7" fmla="*/ 584 h 914"/>
                <a:gd name="T8" fmla="*/ 365 w 929"/>
                <a:gd name="T9" fmla="*/ 852 h 914"/>
                <a:gd name="T10" fmla="*/ 66 w 929"/>
                <a:gd name="T11" fmla="*/ 314 h 914"/>
                <a:gd name="T12" fmla="*/ 354 w 929"/>
                <a:gd name="T13" fmla="*/ 19 h 914"/>
                <a:gd name="T14" fmla="*/ 440 w 929"/>
                <a:gd name="T15" fmla="*/ 1 h 914"/>
                <a:gd name="T16" fmla="*/ 456 w 929"/>
                <a:gd name="T17" fmla="*/ 14 h 914"/>
                <a:gd name="T18" fmla="*/ 443 w 929"/>
                <a:gd name="T19" fmla="*/ 29 h 914"/>
                <a:gd name="T20" fmla="*/ 362 w 929"/>
                <a:gd name="T21" fmla="*/ 46 h 914"/>
                <a:gd name="T22" fmla="*/ 93 w 929"/>
                <a:gd name="T23" fmla="*/ 322 h 914"/>
                <a:gd name="T24" fmla="*/ 373 w 929"/>
                <a:gd name="T25" fmla="*/ 824 h 914"/>
                <a:gd name="T26" fmla="*/ 865 w 929"/>
                <a:gd name="T27" fmla="*/ 574 h 914"/>
                <a:gd name="T28" fmla="*/ 865 w 929"/>
                <a:gd name="T29" fmla="*/ 292 h 9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29" h="914">
                  <a:moveTo>
                    <a:pt x="865" y="292"/>
                  </a:moveTo>
                  <a:cubicBezTo>
                    <a:pt x="862" y="285"/>
                    <a:pt x="866" y="277"/>
                    <a:pt x="873" y="274"/>
                  </a:cubicBezTo>
                  <a:cubicBezTo>
                    <a:pt x="881" y="271"/>
                    <a:pt x="889" y="275"/>
                    <a:pt x="892" y="282"/>
                  </a:cubicBezTo>
                  <a:cubicBezTo>
                    <a:pt x="929" y="383"/>
                    <a:pt x="927" y="490"/>
                    <a:pt x="892" y="584"/>
                  </a:cubicBezTo>
                  <a:cubicBezTo>
                    <a:pt x="813" y="797"/>
                    <a:pt x="583" y="914"/>
                    <a:pt x="365" y="852"/>
                  </a:cubicBezTo>
                  <a:cubicBezTo>
                    <a:pt x="134" y="786"/>
                    <a:pt x="0" y="545"/>
                    <a:pt x="66" y="314"/>
                  </a:cubicBezTo>
                  <a:cubicBezTo>
                    <a:pt x="106" y="173"/>
                    <a:pt x="215" y="62"/>
                    <a:pt x="354" y="19"/>
                  </a:cubicBezTo>
                  <a:cubicBezTo>
                    <a:pt x="382" y="10"/>
                    <a:pt x="411" y="4"/>
                    <a:pt x="440" y="1"/>
                  </a:cubicBezTo>
                  <a:cubicBezTo>
                    <a:pt x="448" y="0"/>
                    <a:pt x="455" y="6"/>
                    <a:pt x="456" y="14"/>
                  </a:cubicBezTo>
                  <a:cubicBezTo>
                    <a:pt x="456" y="21"/>
                    <a:pt x="451" y="28"/>
                    <a:pt x="443" y="29"/>
                  </a:cubicBezTo>
                  <a:cubicBezTo>
                    <a:pt x="415" y="32"/>
                    <a:pt x="388" y="37"/>
                    <a:pt x="362" y="46"/>
                  </a:cubicBezTo>
                  <a:cubicBezTo>
                    <a:pt x="232" y="86"/>
                    <a:pt x="131" y="190"/>
                    <a:pt x="93" y="322"/>
                  </a:cubicBezTo>
                  <a:cubicBezTo>
                    <a:pt x="31" y="538"/>
                    <a:pt x="157" y="763"/>
                    <a:pt x="373" y="824"/>
                  </a:cubicBezTo>
                  <a:cubicBezTo>
                    <a:pt x="577" y="883"/>
                    <a:pt x="792" y="773"/>
                    <a:pt x="865" y="574"/>
                  </a:cubicBezTo>
                  <a:cubicBezTo>
                    <a:pt x="898" y="486"/>
                    <a:pt x="900" y="386"/>
                    <a:pt x="865" y="292"/>
                  </a:cubicBezTo>
                  <a:close/>
                </a:path>
              </a:pathLst>
            </a:custGeom>
            <a:solidFill>
              <a:srgbClr val="1F4E7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5" name="Freeform 10"/>
            <p:cNvSpPr/>
            <p:nvPr/>
          </p:nvSpPr>
          <p:spPr bwMode="auto">
            <a:xfrm>
              <a:off x="9195641" y="4575252"/>
              <a:ext cx="202769" cy="199972"/>
            </a:xfrm>
            <a:custGeom>
              <a:avLst/>
              <a:gdLst>
                <a:gd name="T0" fmla="*/ 8 w 72"/>
                <a:gd name="T1" fmla="*/ 51 h 71"/>
                <a:gd name="T2" fmla="*/ 21 w 72"/>
                <a:gd name="T3" fmla="*/ 8 h 71"/>
                <a:gd name="T4" fmla="*/ 63 w 72"/>
                <a:gd name="T5" fmla="*/ 20 h 71"/>
                <a:gd name="T6" fmla="*/ 51 w 72"/>
                <a:gd name="T7" fmla="*/ 63 h 71"/>
                <a:gd name="T8" fmla="*/ 8 w 72"/>
                <a:gd name="T9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1">
                  <a:moveTo>
                    <a:pt x="8" y="51"/>
                  </a:moveTo>
                  <a:cubicBezTo>
                    <a:pt x="0" y="36"/>
                    <a:pt x="5" y="16"/>
                    <a:pt x="21" y="8"/>
                  </a:cubicBezTo>
                  <a:cubicBezTo>
                    <a:pt x="36" y="0"/>
                    <a:pt x="55" y="5"/>
                    <a:pt x="63" y="20"/>
                  </a:cubicBezTo>
                  <a:cubicBezTo>
                    <a:pt x="72" y="35"/>
                    <a:pt x="66" y="54"/>
                    <a:pt x="51" y="63"/>
                  </a:cubicBezTo>
                  <a:cubicBezTo>
                    <a:pt x="36" y="71"/>
                    <a:pt x="17" y="66"/>
                    <a:pt x="8" y="51"/>
                  </a:cubicBezTo>
                  <a:close/>
                </a:path>
              </a:pathLst>
            </a:custGeom>
            <a:solidFill>
              <a:srgbClr val="1F4E7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2" name="右箭头 1"/>
          <p:cNvSpPr/>
          <p:nvPr/>
        </p:nvSpPr>
        <p:spPr>
          <a:xfrm>
            <a:off x="7492444" y="3144393"/>
            <a:ext cx="668594" cy="242204"/>
          </a:xfrm>
          <a:prstGeom prst="rightArrow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6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右箭头 27"/>
          <p:cNvSpPr/>
          <p:nvPr/>
        </p:nvSpPr>
        <p:spPr>
          <a:xfrm>
            <a:off x="7449271" y="4061560"/>
            <a:ext cx="668594" cy="242204"/>
          </a:xfrm>
          <a:prstGeom prst="rightArrow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6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右箭头 29"/>
          <p:cNvSpPr/>
          <p:nvPr/>
        </p:nvSpPr>
        <p:spPr>
          <a:xfrm flipH="1">
            <a:off x="4193330" y="3146534"/>
            <a:ext cx="605956" cy="242204"/>
          </a:xfrm>
          <a:prstGeom prst="rightArrow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6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右箭头 30"/>
          <p:cNvSpPr/>
          <p:nvPr/>
        </p:nvSpPr>
        <p:spPr>
          <a:xfrm flipH="1">
            <a:off x="4193330" y="4061560"/>
            <a:ext cx="605956" cy="242204"/>
          </a:xfrm>
          <a:prstGeom prst="rightArrow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6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/>
      <p:bldP spid="51" grpId="0" animBg="1"/>
      <p:bldP spid="5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3769339" y="3777322"/>
            <a:ext cx="3882745" cy="791052"/>
            <a:chOff x="824071" y="1564267"/>
            <a:chExt cx="3882745" cy="791052"/>
          </a:xfrm>
        </p:grpSpPr>
        <p:sp>
          <p:nvSpPr>
            <p:cNvPr id="7" name="矩形: 圆角 185"/>
            <p:cNvSpPr/>
            <p:nvPr/>
          </p:nvSpPr>
          <p:spPr>
            <a:xfrm>
              <a:off x="824071" y="1740416"/>
              <a:ext cx="3882745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1701521" y="1828091"/>
              <a:ext cx="3005295" cy="4801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90000"/>
                </a:lnSpc>
              </a:pPr>
              <a:r>
                <a:rPr lang="en-US" altLang="zh-CN" sz="2800" dirty="0" smtClean="0">
                  <a:solidFill>
                    <a:schemeClr val="bg1"/>
                  </a:solidFill>
                  <a:latin typeface="+mj-ea"/>
                  <a:ea typeface="+mj-ea"/>
                </a:rPr>
                <a:t>2. </a:t>
              </a:r>
              <a:r>
                <a:rPr lang="zh-CN" altLang="en-US" sz="2800" dirty="0" smtClean="0">
                  <a:solidFill>
                    <a:schemeClr val="bg1"/>
                  </a:solidFill>
                  <a:latin typeface="+mj-ea"/>
                  <a:ea typeface="+mj-ea"/>
                </a:rPr>
                <a:t>系数</a:t>
              </a: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比较</a:t>
              </a:r>
              <a:r>
                <a:rPr lang="zh-CN" altLang="en-US" sz="2800" dirty="0" smtClean="0">
                  <a:solidFill>
                    <a:schemeClr val="bg1"/>
                  </a:solidFill>
                  <a:latin typeface="+mj-ea"/>
                  <a:ea typeface="+mj-ea"/>
                </a:rPr>
                <a:t>方法</a:t>
              </a:r>
              <a:endParaRPr lang="zh-CN" altLang="en-US" sz="28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1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grpSp>
        <p:nvGrpSpPr>
          <p:cNvPr id="10" name="组合 9"/>
          <p:cNvGrpSpPr/>
          <p:nvPr/>
        </p:nvGrpSpPr>
        <p:grpSpPr>
          <a:xfrm>
            <a:off x="3769338" y="2788092"/>
            <a:ext cx="3978999" cy="791052"/>
            <a:chOff x="824071" y="1564267"/>
            <a:chExt cx="3978999" cy="791052"/>
          </a:xfrm>
        </p:grpSpPr>
        <p:sp>
          <p:nvSpPr>
            <p:cNvPr id="11" name="矩形: 圆角 185"/>
            <p:cNvSpPr/>
            <p:nvPr/>
          </p:nvSpPr>
          <p:spPr>
            <a:xfrm>
              <a:off x="824071" y="1740416"/>
              <a:ext cx="3882746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1701521" y="1828091"/>
              <a:ext cx="3101549" cy="4801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90000"/>
                </a:lnSpc>
              </a:pPr>
              <a:r>
                <a:rPr lang="en-US" altLang="zh-CN" sz="2800" dirty="0" smtClean="0">
                  <a:solidFill>
                    <a:schemeClr val="bg1"/>
                  </a:solidFill>
                  <a:latin typeface="+mj-ea"/>
                  <a:ea typeface="+mj-ea"/>
                </a:rPr>
                <a:t>1. </a:t>
              </a:r>
              <a:r>
                <a:rPr lang="zh-CN" altLang="en-US" sz="2800" dirty="0" smtClean="0">
                  <a:solidFill>
                    <a:schemeClr val="bg1"/>
                  </a:solidFill>
                  <a:latin typeface="+mj-ea"/>
                  <a:ea typeface="+mj-ea"/>
                </a:rPr>
                <a:t>修改</a:t>
              </a: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系数</a:t>
              </a:r>
              <a:r>
                <a:rPr lang="zh-CN" altLang="en-US" sz="2800" dirty="0" smtClean="0">
                  <a:solidFill>
                    <a:schemeClr val="bg1"/>
                  </a:solidFill>
                  <a:latin typeface="+mj-ea"/>
                  <a:ea typeface="+mj-ea"/>
                </a:rPr>
                <a:t>方法</a:t>
              </a:r>
              <a:endParaRPr lang="zh-CN" altLang="en-US" sz="28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1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grpSp>
        <p:nvGrpSpPr>
          <p:cNvPr id="14" name="组合 13"/>
          <p:cNvGrpSpPr/>
          <p:nvPr/>
        </p:nvGrpSpPr>
        <p:grpSpPr>
          <a:xfrm>
            <a:off x="2023890" y="667249"/>
            <a:ext cx="7381071" cy="1109044"/>
            <a:chOff x="3279913" y="488294"/>
            <a:chExt cx="6286503" cy="1109044"/>
          </a:xfrm>
        </p:grpSpPr>
        <p:grpSp>
          <p:nvGrpSpPr>
            <p:cNvPr id="15" name="组合 14"/>
            <p:cNvGrpSpPr/>
            <p:nvPr/>
          </p:nvGrpSpPr>
          <p:grpSpPr>
            <a:xfrm>
              <a:off x="3279913" y="909457"/>
              <a:ext cx="6286503" cy="687881"/>
              <a:chOff x="3279913" y="909457"/>
              <a:chExt cx="6286503" cy="687881"/>
            </a:xfrm>
          </p:grpSpPr>
          <p:sp>
            <p:nvSpPr>
              <p:cNvPr id="169" name="矩形: 圆角 169"/>
              <p:cNvSpPr/>
              <p:nvPr/>
            </p:nvSpPr>
            <p:spPr>
              <a:xfrm>
                <a:off x="3279913" y="909457"/>
                <a:ext cx="6286503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70" name="文本框 169"/>
              <p:cNvSpPr txBox="1"/>
              <p:nvPr/>
            </p:nvSpPr>
            <p:spPr>
              <a:xfrm>
                <a:off x="4804566" y="1032190"/>
                <a:ext cx="4351444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algn="ctr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 smtClean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lt"/>
                    <a:ea typeface="思源黑体 CN Heavy" panose="020B0A00000000000000" pitchFamily="34" charset="-122"/>
                    <a:sym typeface="+mn-ea"/>
                  </a:rPr>
                  <a:t>变换域信息隐藏的两个实例</a:t>
                </a:r>
                <a:endParaRPr lang="zh-CN" altLang="en-US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16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2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7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7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8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9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0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1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2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3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4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5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6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7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8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259349" y="637786"/>
            <a:ext cx="5159917" cy="1236446"/>
            <a:chOff x="3135993" y="1051060"/>
            <a:chExt cx="4618280" cy="1236446"/>
          </a:xfrm>
        </p:grpSpPr>
        <p:sp>
          <p:nvSpPr>
            <p:cNvPr id="7" name="矩形: 圆角 6"/>
            <p:cNvSpPr/>
            <p:nvPr/>
          </p:nvSpPr>
          <p:spPr>
            <a:xfrm>
              <a:off x="3839426" y="1280937"/>
              <a:ext cx="3774318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矩形 7"/>
            <p:cNvSpPr/>
            <p:nvPr/>
          </p:nvSpPr>
          <p:spPr>
            <a:xfrm>
              <a:off x="3972878" y="1333399"/>
              <a:ext cx="3781395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实例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1. 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修改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系数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方法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  <a:p>
              <a:pPr fontAlgn="base">
                <a:spcAft>
                  <a:spcPct val="0"/>
                </a:spcAft>
                <a:defRPr/>
              </a:pP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295769" y="1051060"/>
              <a:ext cx="178604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文本框 18"/>
          <p:cNvSpPr txBox="1"/>
          <p:nvPr/>
        </p:nvSpPr>
        <p:spPr>
          <a:xfrm>
            <a:off x="2592070" y="1723250"/>
            <a:ext cx="6829722" cy="461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fontAlgn="auto"/>
            <a:r>
              <a:rPr lang="zh-CN" altLang="en-US" sz="2400" b="1" dirty="0">
                <a:latin typeface="+mn-ea"/>
                <a:cs typeface="黑体" panose="02010609060101010101" charset="-122"/>
              </a:rPr>
              <a:t>原理</a:t>
            </a:r>
            <a:r>
              <a:rPr lang="zh-CN" altLang="en-US" sz="2400" dirty="0">
                <a:latin typeface="+mn-ea"/>
                <a:cs typeface="黑体" panose="02010609060101010101" charset="-122"/>
              </a:rPr>
              <a:t>：</a:t>
            </a:r>
            <a:r>
              <a:rPr lang="zh-CN" altLang="en-US" sz="2400" dirty="0" smtClean="0">
                <a:latin typeface="+mn-ea"/>
                <a:cs typeface="黑体" panose="02010609060101010101" charset="-122"/>
              </a:rPr>
              <a:t>在</a:t>
            </a:r>
            <a:r>
              <a:rPr lang="zh-CN" altLang="en-US" sz="2400" dirty="0">
                <a:latin typeface="+mn-ea"/>
                <a:cs typeface="黑体" panose="02010609060101010101" charset="-122"/>
              </a:rPr>
              <a:t>选出的中频系数中叠加秘密信息</a:t>
            </a:r>
            <a:endParaRPr lang="zh-CN" altLang="en-US" sz="2400" dirty="0">
              <a:latin typeface="+mn-ea"/>
              <a:cs typeface="黑体" panose="02010609060101010101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2632075" y="4826635"/>
            <a:ext cx="4478896" cy="553720"/>
            <a:chOff x="2267125" y="3251705"/>
            <a:chExt cx="4478896" cy="554008"/>
          </a:xfrm>
        </p:grpSpPr>
        <p:sp>
          <p:nvSpPr>
            <p:cNvPr id="31" name="矩形 30"/>
            <p:cNvSpPr/>
            <p:nvPr/>
          </p:nvSpPr>
          <p:spPr>
            <a:xfrm>
              <a:off x="3877928" y="3297875"/>
              <a:ext cx="286809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cs typeface="+mn-ea"/>
                  <a:sym typeface="+mn-lt"/>
                </a:rPr>
                <a:t>第 </a:t>
              </a:r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cs typeface="+mn-ea"/>
                  <a:sym typeface="+mn-lt"/>
                </a:rPr>
                <a:t>i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cs typeface="+mn-ea"/>
                  <a:sym typeface="+mn-lt"/>
                </a:rPr>
                <a:t>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cs typeface="+mn-ea"/>
                  <a:sym typeface="+mn-lt"/>
                </a:rPr>
                <a:t>个秘密信息比特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endParaRPr>
            </a:p>
          </p:txBody>
        </p:sp>
        <p:sp>
          <p:nvSpPr>
            <p:cNvPr id="32" name="矩形: 圆角 31"/>
            <p:cNvSpPr/>
            <p:nvPr/>
          </p:nvSpPr>
          <p:spPr>
            <a:xfrm>
              <a:off x="2267125" y="3251705"/>
              <a:ext cx="1441276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i="1" dirty="0">
                  <a:solidFill>
                    <a:schemeClr val="tx1"/>
                  </a:solidFill>
                  <a:latin typeface="+mj-lt"/>
                </a:rPr>
                <a:t>m</a:t>
              </a:r>
              <a:r>
                <a:rPr lang="en-US" altLang="zh-CN" sz="2800" i="1" baseline="-25000" dirty="0">
                  <a:solidFill>
                    <a:schemeClr val="tx1"/>
                  </a:solidFill>
                  <a:latin typeface="+mj-lt"/>
                </a:rPr>
                <a:t>i</a:t>
              </a:r>
              <a:endParaRPr lang="en-US" altLang="zh-CN" sz="2800" i="1" baseline="-25000" dirty="0">
                <a:solidFill>
                  <a:schemeClr val="tx1"/>
                </a:solidFill>
                <a:latin typeface="+mj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2632075" y="3385185"/>
            <a:ext cx="3026410" cy="585470"/>
            <a:chOff x="2632075" y="3385185"/>
            <a:chExt cx="3026410" cy="585470"/>
          </a:xfrm>
        </p:grpSpPr>
        <p:grpSp>
          <p:nvGrpSpPr>
            <p:cNvPr id="41" name="组合 40"/>
            <p:cNvGrpSpPr/>
            <p:nvPr/>
          </p:nvGrpSpPr>
          <p:grpSpPr>
            <a:xfrm>
              <a:off x="2632075" y="3416935"/>
              <a:ext cx="3026410" cy="553720"/>
              <a:chOff x="2267125" y="3251704"/>
              <a:chExt cx="3026575" cy="554008"/>
            </a:xfrm>
          </p:grpSpPr>
          <p:sp>
            <p:nvSpPr>
              <p:cNvPr id="43" name="矩形 42"/>
              <p:cNvSpPr/>
              <p:nvPr/>
            </p:nvSpPr>
            <p:spPr>
              <a:xfrm>
                <a:off x="3877928" y="3297875"/>
                <a:ext cx="141577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lt"/>
                    <a:cs typeface="+mn-ea"/>
                    <a:sym typeface="+mn-lt"/>
                  </a:rPr>
                  <a:t>DCT</a:t>
                </a: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lt"/>
                    <a:cs typeface="+mn-ea"/>
                    <a:sym typeface="+mn-lt"/>
                  </a:rPr>
                  <a:t>系数</a:t>
                </a:r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cs typeface="+mn-ea"/>
                  <a:sym typeface="+mn-lt"/>
                </a:endParaRPr>
              </a:p>
            </p:txBody>
          </p:sp>
          <p:sp>
            <p:nvSpPr>
              <p:cNvPr id="44" name="矩形: 圆角 43"/>
              <p:cNvSpPr/>
              <p:nvPr/>
            </p:nvSpPr>
            <p:spPr>
              <a:xfrm>
                <a:off x="2267125" y="3251704"/>
                <a:ext cx="1441276" cy="554008"/>
              </a:xfrm>
              <a:prstGeom prst="roundRect">
                <a:avLst>
                  <a:gd name="adj" fmla="val 10759"/>
                </a:avLst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lt"/>
                </a:endParaRPr>
              </a:p>
            </p:txBody>
          </p:sp>
        </p:grpSp>
        <p:sp>
          <p:nvSpPr>
            <p:cNvPr id="2" name="文本框 1"/>
            <p:cNvSpPr txBox="1"/>
            <p:nvPr/>
          </p:nvSpPr>
          <p:spPr>
            <a:xfrm>
              <a:off x="2887345" y="3385185"/>
              <a:ext cx="864235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i="1" dirty="0"/>
                <a:t>x(</a:t>
              </a:r>
              <a:r>
                <a:rPr lang="en-US" altLang="zh-CN" sz="2800" i="1" dirty="0" err="1"/>
                <a:t>i,j</a:t>
              </a:r>
              <a:r>
                <a:rPr lang="en-US" altLang="zh-CN" sz="2800" i="1" dirty="0"/>
                <a:t>)</a:t>
              </a:r>
              <a:endParaRPr lang="en-US" altLang="zh-CN" sz="2800" i="1" dirty="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632075" y="4121785"/>
            <a:ext cx="4257675" cy="553720"/>
            <a:chOff x="2632075" y="4121785"/>
            <a:chExt cx="4257675" cy="553720"/>
          </a:xfrm>
        </p:grpSpPr>
        <p:grpSp>
          <p:nvGrpSpPr>
            <p:cNvPr id="24" name="组合 23"/>
            <p:cNvGrpSpPr/>
            <p:nvPr/>
          </p:nvGrpSpPr>
          <p:grpSpPr>
            <a:xfrm>
              <a:off x="2632075" y="4121785"/>
              <a:ext cx="4257675" cy="553720"/>
              <a:chOff x="2267125" y="3251704"/>
              <a:chExt cx="4257681" cy="554008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3877928" y="3297875"/>
                <a:ext cx="264687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lt"/>
                    <a:cs typeface="+mn-ea"/>
                    <a:sym typeface="+mn-lt"/>
                  </a:rPr>
                  <a:t>隐藏后的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lt"/>
                    <a:cs typeface="+mn-ea"/>
                    <a:sym typeface="+mn-lt"/>
                  </a:rPr>
                  <a:t>DCT</a:t>
                </a: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lt"/>
                    <a:cs typeface="+mn-ea"/>
                    <a:sym typeface="+mn-lt"/>
                  </a:rPr>
                  <a:t>系数</a:t>
                </a:r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cs typeface="+mn-ea"/>
                  <a:sym typeface="+mn-lt"/>
                </a:endParaRPr>
              </a:p>
            </p:txBody>
          </p:sp>
          <p:sp>
            <p:nvSpPr>
              <p:cNvPr id="27" name="矩形: 圆角 26"/>
              <p:cNvSpPr/>
              <p:nvPr/>
            </p:nvSpPr>
            <p:spPr>
              <a:xfrm>
                <a:off x="2267125" y="3251704"/>
                <a:ext cx="1441276" cy="554008"/>
              </a:xfrm>
              <a:prstGeom prst="roundRect">
                <a:avLst>
                  <a:gd name="adj" fmla="val 10759"/>
                </a:avLst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lt"/>
                </a:endParaRPr>
              </a:p>
            </p:txBody>
          </p:sp>
        </p:grpSp>
        <p:sp>
          <p:nvSpPr>
            <p:cNvPr id="3" name="文本框 2"/>
            <p:cNvSpPr txBox="1"/>
            <p:nvPr/>
          </p:nvSpPr>
          <p:spPr>
            <a:xfrm>
              <a:off x="2882900" y="4137660"/>
              <a:ext cx="940435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i="1" dirty="0"/>
                <a:t>x'(</a:t>
              </a:r>
              <a:r>
                <a:rPr lang="en-US" altLang="zh-CN" sz="2800" i="1" dirty="0" err="1"/>
                <a:t>i,j</a:t>
              </a:r>
              <a:r>
                <a:rPr lang="en-US" altLang="zh-CN" sz="2800" i="1" dirty="0"/>
                <a:t>)</a:t>
              </a:r>
              <a:endParaRPr lang="en-US" altLang="zh-CN" sz="2800" i="1" dirty="0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632075" y="5490210"/>
            <a:ext cx="5180965" cy="594995"/>
            <a:chOff x="2632075" y="5490210"/>
            <a:chExt cx="5180965" cy="594995"/>
          </a:xfrm>
        </p:grpSpPr>
        <p:grpSp>
          <p:nvGrpSpPr>
            <p:cNvPr id="35" name="组合 34"/>
            <p:cNvGrpSpPr/>
            <p:nvPr/>
          </p:nvGrpSpPr>
          <p:grpSpPr>
            <a:xfrm>
              <a:off x="2632075" y="5531485"/>
              <a:ext cx="5180965" cy="553720"/>
              <a:chOff x="2267125" y="3251704"/>
              <a:chExt cx="5181011" cy="554008"/>
            </a:xfrm>
          </p:grpSpPr>
          <p:sp>
            <p:nvSpPr>
              <p:cNvPr id="36" name="矩形 35"/>
              <p:cNvSpPr/>
              <p:nvPr/>
            </p:nvSpPr>
            <p:spPr>
              <a:xfrm>
                <a:off x="3877928" y="3297875"/>
                <a:ext cx="357020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lt"/>
                    <a:cs typeface="+mn-ea"/>
                    <a:sym typeface="+mn-lt"/>
                  </a:rPr>
                  <a:t>可调参数，控制嵌入强度</a:t>
                </a:r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cs typeface="+mn-ea"/>
                  <a:sym typeface="+mn-lt"/>
                </a:endParaRPr>
              </a:p>
            </p:txBody>
          </p:sp>
          <p:sp>
            <p:nvSpPr>
              <p:cNvPr id="37" name="矩形: 圆角 36"/>
              <p:cNvSpPr/>
              <p:nvPr/>
            </p:nvSpPr>
            <p:spPr>
              <a:xfrm>
                <a:off x="2267125" y="3251704"/>
                <a:ext cx="1441276" cy="554008"/>
              </a:xfrm>
              <a:prstGeom prst="roundRect">
                <a:avLst>
                  <a:gd name="adj" fmla="val 10759"/>
                </a:avLst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aseline="-25000" dirty="0">
                  <a:solidFill>
                    <a:schemeClr val="tx1"/>
                  </a:solidFill>
                  <a:latin typeface="+mj-lt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3131820" y="5490210"/>
              <a:ext cx="459740" cy="5835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3200" dirty="0"/>
                <a:t>α</a:t>
              </a:r>
              <a:endParaRPr lang="zh-CN" altLang="en-US" sz="3200" dirty="0"/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3823335" y="2370925"/>
            <a:ext cx="383667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3600" i="1" dirty="0"/>
              <a:t>x'</a:t>
            </a:r>
            <a:r>
              <a:rPr lang="en-US" altLang="zh-CN" sz="3600" dirty="0"/>
              <a:t>(</a:t>
            </a:r>
            <a:r>
              <a:rPr lang="en-US" altLang="zh-CN" sz="3600" i="1" dirty="0" err="1"/>
              <a:t>i,j</a:t>
            </a:r>
            <a:r>
              <a:rPr lang="en-US" altLang="zh-CN" sz="3600" dirty="0"/>
              <a:t>)</a:t>
            </a:r>
            <a:r>
              <a:rPr lang="en-US" altLang="zh-CN" sz="3600" i="1" dirty="0"/>
              <a:t>=x</a:t>
            </a:r>
            <a:r>
              <a:rPr lang="en-US" altLang="zh-CN" sz="3600" dirty="0"/>
              <a:t>(</a:t>
            </a:r>
            <a:r>
              <a:rPr lang="en-US" altLang="zh-CN" sz="3600" i="1" dirty="0" err="1"/>
              <a:t>i,j</a:t>
            </a:r>
            <a:r>
              <a:rPr lang="en-US" altLang="zh-CN" sz="3600" dirty="0"/>
              <a:t>)(</a:t>
            </a:r>
            <a:r>
              <a:rPr lang="en-US" altLang="zh-CN" sz="3600" i="1" dirty="0"/>
              <a:t>1+αm</a:t>
            </a:r>
            <a:r>
              <a:rPr lang="en-US" altLang="zh-CN" sz="3600" i="1" baseline="-25000" dirty="0"/>
              <a:t>i</a:t>
            </a:r>
            <a:r>
              <a:rPr lang="en-US" altLang="zh-CN" sz="3600" dirty="0"/>
              <a:t>)</a:t>
            </a:r>
            <a:endParaRPr lang="en-US" altLang="zh-CN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404679" y="1527844"/>
            <a:ext cx="9462655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%DCT</a:t>
            </a:r>
            <a:r>
              <a:rPr lang="zh-CN" altLang="en-US" sz="20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域的信息隐藏</a:t>
            </a:r>
            <a:endParaRPr lang="zh-CN" altLang="en-US" sz="2000" b="1" dirty="0">
              <a:solidFill>
                <a:schemeClr val="bg2">
                  <a:lumMod val="50000"/>
                </a:schemeClr>
              </a:solidFill>
              <a:latin typeface="+mn-ea"/>
            </a:endParaRPr>
          </a:p>
          <a:p>
            <a:r>
              <a:rPr lang="zh-CN" altLang="en-US" sz="20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 </a:t>
            </a:r>
            <a:r>
              <a:rPr lang="en-US" altLang="zh-CN" sz="2000" b="1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%</a:t>
            </a:r>
            <a:r>
              <a:rPr lang="zh-CN" altLang="en-US" sz="20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本实验中：</a:t>
            </a:r>
            <a:r>
              <a:rPr lang="en-US" altLang="zh-CN" sz="20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image</a:t>
            </a:r>
            <a:r>
              <a:rPr lang="zh-CN" altLang="en-US" sz="20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为原始的载密图像</a:t>
            </a:r>
            <a:endParaRPr lang="zh-CN" altLang="en-US" sz="2000" b="1" dirty="0">
              <a:solidFill>
                <a:schemeClr val="bg2">
                  <a:lumMod val="50000"/>
                </a:schemeClr>
              </a:solidFill>
              <a:latin typeface="+mn-ea"/>
            </a:endParaRPr>
          </a:p>
          <a:p>
            <a:r>
              <a:rPr lang="en-US" altLang="zh-CN" sz="2000" b="1" dirty="0">
                <a:latin typeface="+mn-ea"/>
              </a:rPr>
              <a:t>clear all</a:t>
            </a:r>
            <a:r>
              <a:rPr lang="en-US" altLang="zh-CN" sz="2000" b="1" dirty="0" smtClean="0">
                <a:latin typeface="+mn-ea"/>
              </a:rPr>
              <a:t>; </a:t>
            </a:r>
            <a:r>
              <a:rPr lang="en-US" altLang="zh-CN" sz="2000" b="1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%</a:t>
            </a:r>
            <a:r>
              <a:rPr lang="zh-CN" altLang="en-US" sz="20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清除工作空间的所有变量，函数，和</a:t>
            </a:r>
            <a:r>
              <a:rPr lang="en-US" altLang="zh-CN" sz="20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MEX</a:t>
            </a:r>
            <a:r>
              <a:rPr lang="zh-CN" altLang="en-US" sz="20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文件</a:t>
            </a:r>
            <a:endParaRPr lang="en-US" altLang="zh-CN" sz="2000" b="1" dirty="0">
              <a:solidFill>
                <a:schemeClr val="bg2">
                  <a:lumMod val="50000"/>
                </a:schemeClr>
              </a:solidFill>
              <a:latin typeface="+mn-ea"/>
            </a:endParaRPr>
          </a:p>
          <a:p>
            <a:r>
              <a:rPr lang="en-US" altLang="zh-CN" sz="2000" b="1" dirty="0" smtClean="0">
                <a:latin typeface="+mn-ea"/>
              </a:rPr>
              <a:t>close </a:t>
            </a:r>
            <a:r>
              <a:rPr lang="en-US" altLang="zh-CN" sz="2000" b="1" dirty="0">
                <a:latin typeface="+mn-ea"/>
              </a:rPr>
              <a:t>all</a:t>
            </a:r>
            <a:r>
              <a:rPr lang="en-US" altLang="zh-CN" sz="2000" b="1" dirty="0" smtClean="0">
                <a:latin typeface="+mn-ea"/>
              </a:rPr>
              <a:t>;</a:t>
            </a:r>
            <a:r>
              <a:rPr lang="en-US" altLang="zh-CN" sz="2000" b="1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 %</a:t>
            </a:r>
            <a:r>
              <a:rPr lang="en-US" altLang="zh-CN" sz="20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close all:</a:t>
            </a:r>
            <a:r>
              <a:rPr lang="zh-CN" altLang="en-US" sz="20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关闭所有的</a:t>
            </a:r>
            <a:r>
              <a:rPr lang="en-US" altLang="zh-CN" sz="20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Figure</a:t>
            </a:r>
            <a:r>
              <a:rPr lang="zh-CN" altLang="en-US" sz="20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窗口 </a:t>
            </a:r>
            <a:endParaRPr lang="zh-CN" altLang="en-US" sz="2000" b="1" dirty="0">
              <a:solidFill>
                <a:schemeClr val="bg2">
                  <a:lumMod val="50000"/>
                </a:schemeClr>
              </a:solidFill>
              <a:latin typeface="+mn-ea"/>
            </a:endParaRPr>
          </a:p>
          <a:p>
            <a:r>
              <a:rPr lang="en-US" altLang="zh-CN" sz="2000" b="1" dirty="0" smtClean="0">
                <a:latin typeface="+mn-ea"/>
              </a:rPr>
              <a:t>image=</a:t>
            </a:r>
            <a:r>
              <a:rPr lang="en-US" altLang="zh-CN" sz="2000" b="1" dirty="0" err="1" smtClean="0">
                <a:latin typeface="+mn-ea"/>
              </a:rPr>
              <a:t>imread</a:t>
            </a:r>
            <a:r>
              <a:rPr lang="en-US" altLang="zh-CN" sz="2000" b="1" dirty="0" smtClean="0">
                <a:latin typeface="+mn-ea"/>
              </a:rPr>
              <a:t>(‘inankai.jpg’); </a:t>
            </a:r>
            <a:r>
              <a:rPr lang="en-US" altLang="zh-CN" sz="2000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%</a:t>
            </a:r>
            <a:r>
              <a:rPr lang="zh-CN" altLang="en-US" sz="2000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原图大小</a:t>
            </a:r>
            <a:r>
              <a:rPr lang="en-US" altLang="zh-CN" sz="2000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566</a:t>
            </a:r>
            <a:r>
              <a:rPr lang="zh-CN" altLang="en-US" sz="2000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*</a:t>
            </a:r>
            <a:r>
              <a:rPr lang="en-US" altLang="zh-CN" sz="2000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631</a:t>
            </a:r>
            <a:endParaRPr lang="en-US" altLang="zh-CN" sz="20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  <a:p>
            <a:r>
              <a:rPr lang="en-US" altLang="zh-CN" sz="2000" b="1" dirty="0">
                <a:latin typeface="+mn-ea"/>
              </a:rPr>
              <a:t>watermark=</a:t>
            </a:r>
            <a:r>
              <a:rPr lang="en-US" altLang="zh-CN" sz="2000" b="1" dirty="0" err="1">
                <a:latin typeface="+mn-ea"/>
              </a:rPr>
              <a:t>imread</a:t>
            </a:r>
            <a:r>
              <a:rPr lang="en-US" altLang="zh-CN" sz="2000" b="1" dirty="0">
                <a:latin typeface="+mn-ea"/>
              </a:rPr>
              <a:t>('watermark.bmp');</a:t>
            </a:r>
            <a:endParaRPr lang="en-US" altLang="zh-CN" sz="2000" b="1" dirty="0">
              <a:latin typeface="+mn-ea"/>
            </a:endParaRPr>
          </a:p>
          <a:p>
            <a:r>
              <a:rPr lang="en-US" altLang="zh-CN" sz="2000" b="1" dirty="0">
                <a:latin typeface="+mn-ea"/>
              </a:rPr>
              <a:t>image=</a:t>
            </a:r>
            <a:r>
              <a:rPr lang="en-US" altLang="zh-CN" sz="2000" b="1" dirty="0" err="1">
                <a:latin typeface="+mn-ea"/>
              </a:rPr>
              <a:t>imresize</a:t>
            </a:r>
            <a:r>
              <a:rPr lang="en-US" altLang="zh-CN" sz="2000" b="1" dirty="0">
                <a:latin typeface="+mn-ea"/>
              </a:rPr>
              <a:t>(image,[256,256</a:t>
            </a:r>
            <a:r>
              <a:rPr lang="en-US" altLang="zh-CN" sz="2000" b="1" dirty="0" smtClean="0">
                <a:latin typeface="+mn-ea"/>
              </a:rPr>
              <a:t>]);</a:t>
            </a:r>
            <a:endParaRPr lang="en-US" altLang="zh-CN" sz="2000" b="1" dirty="0" smtClean="0">
              <a:latin typeface="+mn-ea"/>
            </a:endParaRPr>
          </a:p>
          <a:p>
            <a:r>
              <a:rPr lang="en-US" altLang="zh-CN" sz="2000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%</a:t>
            </a:r>
            <a:r>
              <a:rPr lang="en-US" altLang="zh-CN" sz="2000" dirty="0" err="1">
                <a:solidFill>
                  <a:schemeClr val="bg2">
                    <a:lumMod val="50000"/>
                  </a:schemeClr>
                </a:solidFill>
                <a:latin typeface="+mn-ea"/>
              </a:rPr>
              <a:t>imresize</a:t>
            </a:r>
            <a:r>
              <a:rPr lang="zh-CN" altLang="en-US" sz="2000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改变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图像的大小</a:t>
            </a:r>
            <a:r>
              <a:rPr lang="zh-CN" altLang="en-US" sz="2000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到</a:t>
            </a:r>
            <a:r>
              <a:rPr lang="en-US" altLang="zh-CN" sz="2000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256*256</a:t>
            </a:r>
            <a:endParaRPr lang="en-US" altLang="zh-CN" sz="20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  <a:p>
            <a:r>
              <a:rPr lang="en-US" altLang="zh-CN" sz="2000" b="1" dirty="0">
                <a:latin typeface="+mn-ea"/>
              </a:rPr>
              <a:t>watermark=</a:t>
            </a:r>
            <a:r>
              <a:rPr lang="en-US" altLang="zh-CN" sz="2000" b="1" dirty="0" err="1">
                <a:latin typeface="+mn-ea"/>
              </a:rPr>
              <a:t>imresize</a:t>
            </a:r>
            <a:r>
              <a:rPr lang="en-US" altLang="zh-CN" sz="2000" b="1" dirty="0">
                <a:latin typeface="+mn-ea"/>
              </a:rPr>
              <a:t>(~watermark,[32,32]);</a:t>
            </a:r>
            <a:endParaRPr lang="en-US" altLang="zh-CN" sz="2000" b="1" dirty="0">
              <a:latin typeface="+mn-ea"/>
            </a:endParaRPr>
          </a:p>
          <a:p>
            <a:r>
              <a:rPr lang="en-US" altLang="zh-CN" sz="2000" b="1" dirty="0">
                <a:latin typeface="+mn-ea"/>
              </a:rPr>
              <a:t>image=double(image)/256;</a:t>
            </a:r>
            <a:endParaRPr lang="en-US" altLang="zh-CN" sz="2000" b="1" dirty="0">
              <a:latin typeface="+mn-ea"/>
            </a:endParaRPr>
          </a:p>
          <a:p>
            <a:r>
              <a:rPr lang="en-US" altLang="zh-CN" sz="2000" b="1" dirty="0">
                <a:latin typeface="+mn-ea"/>
              </a:rPr>
              <a:t>watermark=im2double(watermark);</a:t>
            </a:r>
            <a:endParaRPr lang="en-US" altLang="zh-CN" sz="2000" b="1" dirty="0">
              <a:latin typeface="+mn-ea"/>
            </a:endParaRPr>
          </a:p>
          <a:p>
            <a:r>
              <a:rPr lang="zh-CN" altLang="en-US" sz="2000" b="1" dirty="0">
                <a:latin typeface="+mn-ea"/>
              </a:rPr>
              <a:t> </a:t>
            </a:r>
            <a:r>
              <a:rPr lang="en-US" altLang="zh-CN" sz="2000" b="1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%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把图像数据类型转换为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double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类型</a:t>
            </a:r>
            <a:endParaRPr lang="zh-CN" altLang="en-US" sz="2000" b="1" dirty="0">
              <a:solidFill>
                <a:schemeClr val="bg2">
                  <a:lumMod val="50000"/>
                </a:schemeClr>
              </a:solidFill>
              <a:latin typeface="+mn-ea"/>
            </a:endParaRPr>
          </a:p>
          <a:p>
            <a:r>
              <a:rPr lang="en-US" altLang="zh-CN" sz="2000" b="1" dirty="0">
                <a:latin typeface="+mn-ea"/>
              </a:rPr>
              <a:t>size=256; </a:t>
            </a:r>
            <a:endParaRPr lang="en-US" altLang="zh-CN" sz="2000" b="1" dirty="0">
              <a:latin typeface="+mn-ea"/>
            </a:endParaRPr>
          </a:p>
          <a:p>
            <a:r>
              <a:rPr lang="en-US" altLang="zh-CN" sz="2000" b="1" dirty="0">
                <a:latin typeface="+mn-ea"/>
              </a:rPr>
              <a:t>width=8;</a:t>
            </a:r>
            <a:endParaRPr lang="en-US" altLang="zh-CN" sz="2000" b="1" dirty="0">
              <a:latin typeface="+mn-ea"/>
            </a:endParaRPr>
          </a:p>
          <a:p>
            <a:r>
              <a:rPr lang="en-US" altLang="zh-CN" sz="2000" b="1" dirty="0">
                <a:latin typeface="+mn-ea"/>
              </a:rPr>
              <a:t>blocks=size/width;</a:t>
            </a:r>
            <a:endParaRPr lang="en-US" altLang="zh-CN" sz="2000" b="1" dirty="0">
              <a:latin typeface="+mn-ea"/>
            </a:endParaRPr>
          </a:p>
          <a:p>
            <a:r>
              <a:rPr lang="en-US" altLang="zh-CN" sz="2000" b="1" dirty="0" err="1">
                <a:latin typeface="+mn-ea"/>
              </a:rPr>
              <a:t>new_image</a:t>
            </a:r>
            <a:r>
              <a:rPr lang="en-US" altLang="zh-CN" sz="2000" b="1" dirty="0">
                <a:latin typeface="+mn-ea"/>
              </a:rPr>
              <a:t>=</a:t>
            </a:r>
            <a:r>
              <a:rPr lang="en-US" altLang="zh-CN" sz="2000" b="1" dirty="0" err="1">
                <a:latin typeface="+mn-ea"/>
              </a:rPr>
              <a:t>zeros</a:t>
            </a:r>
            <a:r>
              <a:rPr lang="en-US" altLang="zh-CN" sz="2000" b="1" dirty="0">
                <a:latin typeface="+mn-ea"/>
              </a:rPr>
              <a:t>(size);</a:t>
            </a:r>
            <a:endParaRPr lang="en-US" altLang="zh-CN" sz="2000" b="1" dirty="0">
              <a:latin typeface="+mn-ea"/>
            </a:endParaRPr>
          </a:p>
          <a:p>
            <a:endParaRPr lang="zh-CN" altLang="en-US" sz="2000" dirty="0"/>
          </a:p>
        </p:txBody>
      </p:sp>
      <p:grpSp>
        <p:nvGrpSpPr>
          <p:cNvPr id="4" name="组合 3"/>
          <p:cNvGrpSpPr/>
          <p:nvPr/>
        </p:nvGrpSpPr>
        <p:grpSpPr>
          <a:xfrm>
            <a:off x="1259349" y="499236"/>
            <a:ext cx="6028142" cy="840284"/>
            <a:chOff x="3135993" y="1051060"/>
            <a:chExt cx="6429332" cy="840284"/>
          </a:xfrm>
        </p:grpSpPr>
        <p:sp>
          <p:nvSpPr>
            <p:cNvPr id="5" name="矩形: 圆角 6"/>
            <p:cNvSpPr/>
            <p:nvPr/>
          </p:nvSpPr>
          <p:spPr>
            <a:xfrm>
              <a:off x="3839426" y="1280937"/>
              <a:ext cx="572589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矩形 5"/>
            <p:cNvSpPr/>
            <p:nvPr/>
          </p:nvSpPr>
          <p:spPr>
            <a:xfrm>
              <a:off x="4091095" y="1333399"/>
              <a:ext cx="522343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实例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1    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修改系数的方法（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1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）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3295769" y="1051060"/>
              <a:ext cx="18473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73680" y="1865208"/>
            <a:ext cx="2019300" cy="210502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3680" y="4114879"/>
            <a:ext cx="2019300" cy="2105025"/>
          </a:xfrm>
          <a:prstGeom prst="rect">
            <a:avLst/>
          </a:prstGeom>
        </p:spPr>
      </p:pic>
      <p:cxnSp>
        <p:nvCxnSpPr>
          <p:cNvPr id="12" name="直接连接符 11"/>
          <p:cNvCxnSpPr/>
          <p:nvPr/>
        </p:nvCxnSpPr>
        <p:spPr>
          <a:xfrm>
            <a:off x="1409155" y="4036223"/>
            <a:ext cx="87672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2"/>
          <p:cNvSpPr/>
          <p:nvPr/>
        </p:nvSpPr>
        <p:spPr>
          <a:xfrm>
            <a:off x="1779637" y="5142271"/>
            <a:ext cx="5073445" cy="2949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620980" y="1419692"/>
            <a:ext cx="9462655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%</a:t>
            </a:r>
            <a:r>
              <a:rPr lang="zh-CN" altLang="en-US" sz="2000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嵌入水印</a:t>
            </a:r>
            <a:r>
              <a:rPr lang="en-US" altLang="zh-CN" sz="2000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:</a:t>
            </a:r>
            <a:r>
              <a:rPr lang="zh-CN" altLang="en-US" sz="2000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逐块进行扫描 </a:t>
            </a:r>
            <a:endParaRPr lang="zh-CN" altLang="en-US" sz="2000" dirty="0" smtClean="0">
              <a:solidFill>
                <a:schemeClr val="bg2">
                  <a:lumMod val="50000"/>
                </a:schemeClr>
              </a:solidFill>
              <a:latin typeface="+mn-ea"/>
            </a:endParaRPr>
          </a:p>
          <a:p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for </a:t>
            </a:r>
            <a:r>
              <a:rPr lang="en-US" altLang="zh-CN" sz="2000" b="1" dirty="0" err="1" smtClean="0">
                <a:solidFill>
                  <a:srgbClr val="000000"/>
                </a:solidFill>
                <a:latin typeface="Calibri" panose="020F0502020204030204" pitchFamily="34" charset="0"/>
              </a:rPr>
              <a:t>i</a:t>
            </a:r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=1:blocks </a:t>
            </a:r>
            <a:endParaRPr lang="en-US" altLang="zh-CN" sz="2000" b="1" dirty="0" smtClean="0"/>
          </a:p>
          <a:p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   for j=1:blocks </a:t>
            </a:r>
            <a:endParaRPr lang="en-US" altLang="zh-CN" sz="2000" b="1" dirty="0" smtClean="0"/>
          </a:p>
          <a:p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      x=(i-1)* width+1; 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%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当前块：第一个像素横坐标 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  <a:p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      y=(j-1)* width+1; 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%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当前块：第一个像素纵坐标 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  <a:p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      </a:t>
            </a:r>
            <a:r>
              <a:rPr lang="en-US" altLang="zh-CN" sz="2000" b="1" dirty="0" err="1" smtClean="0">
                <a:solidFill>
                  <a:srgbClr val="000000"/>
                </a:solidFill>
                <a:latin typeface="Calibri" panose="020F0502020204030204" pitchFamily="34" charset="0"/>
              </a:rPr>
              <a:t>curr_block</a:t>
            </a:r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=image(x:x+width-1, y:y+width-1); 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%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提取当前像素块 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  <a:p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      </a:t>
            </a:r>
            <a:r>
              <a:rPr lang="en-US" altLang="zh-CN" sz="2000" b="1" dirty="0" err="1" smtClean="0">
                <a:solidFill>
                  <a:srgbClr val="000000"/>
                </a:solidFill>
                <a:latin typeface="Calibri" panose="020F0502020204030204" pitchFamily="34" charset="0"/>
              </a:rPr>
              <a:t>curr_block</a:t>
            </a:r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=dct2(</a:t>
            </a:r>
            <a:r>
              <a:rPr lang="en-US" altLang="zh-CN" sz="2000" b="1" dirty="0" err="1" smtClean="0">
                <a:solidFill>
                  <a:srgbClr val="000000"/>
                </a:solidFill>
                <a:latin typeface="Calibri" panose="020F0502020204030204" pitchFamily="34" charset="0"/>
              </a:rPr>
              <a:t>curr_block</a:t>
            </a:r>
            <a:r>
              <a:rPr lang="en-US" altLang="zh-CN" sz="20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); 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%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进行二维离散余弦变换 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  <a:p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      if watermark(</a:t>
            </a:r>
            <a:r>
              <a:rPr lang="en-US" altLang="zh-CN" sz="2000" b="1" dirty="0" err="1" smtClean="0">
                <a:solidFill>
                  <a:srgbClr val="000000"/>
                </a:solidFill>
                <a:latin typeface="Calibri" panose="020F0502020204030204" pitchFamily="34" charset="0"/>
              </a:rPr>
              <a:t>i,j</a:t>
            </a:r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)==0</a:t>
            </a:r>
            <a:r>
              <a:rPr lang="en-US" altLang="zh-CN" sz="20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%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秘密消息表示为 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1 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和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-1 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  <a:p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         a=-1; </a:t>
            </a:r>
            <a:endParaRPr lang="en-US" altLang="zh-CN" sz="2000" b="1" dirty="0" smtClean="0"/>
          </a:p>
          <a:p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      else </a:t>
            </a:r>
            <a:endParaRPr lang="en-US" altLang="zh-CN" sz="2000" b="1" dirty="0" smtClean="0"/>
          </a:p>
          <a:p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         a=1; </a:t>
            </a:r>
            <a:endParaRPr lang="en-US" altLang="zh-CN" sz="2000" b="1" dirty="0" smtClean="0"/>
          </a:p>
          <a:p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      end </a:t>
            </a:r>
            <a:endParaRPr lang="en-US" altLang="zh-CN" sz="2000" b="1" dirty="0" smtClean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      </a:t>
            </a:r>
            <a:r>
              <a:rPr lang="en-US" altLang="zh-CN" sz="2000" b="1" dirty="0" err="1" smtClean="0">
                <a:solidFill>
                  <a:schemeClr val="bg1"/>
                </a:solidFill>
                <a:latin typeface="Calibri" panose="020F0502020204030204" pitchFamily="34" charset="0"/>
              </a:rPr>
              <a:t>curr_block</a:t>
            </a:r>
            <a:r>
              <a:rPr lang="en-US" altLang="zh-CN" sz="2000" b="1" dirty="0" smtClean="0">
                <a:solidFill>
                  <a:schemeClr val="bg1"/>
                </a:solidFill>
                <a:latin typeface="Calibri" panose="020F0502020204030204" pitchFamily="34" charset="0"/>
              </a:rPr>
              <a:t>(1,1)=</a:t>
            </a:r>
            <a:r>
              <a:rPr lang="en-US" altLang="zh-CN" sz="2000" b="1" dirty="0" err="1" smtClean="0">
                <a:solidFill>
                  <a:schemeClr val="bg1"/>
                </a:solidFill>
                <a:latin typeface="Calibri" panose="020F0502020204030204" pitchFamily="34" charset="0"/>
              </a:rPr>
              <a:t>curr_block</a:t>
            </a:r>
            <a:r>
              <a:rPr lang="en-US" altLang="zh-CN" sz="2000" b="1" dirty="0" smtClean="0">
                <a:solidFill>
                  <a:schemeClr val="bg1"/>
                </a:solidFill>
                <a:latin typeface="Calibri" panose="020F0502020204030204" pitchFamily="34" charset="0"/>
              </a:rPr>
              <a:t>(1,1)*(1+a*0.01);   </a:t>
            </a:r>
            <a:r>
              <a:rPr lang="en-US" altLang="zh-CN" sz="2000" dirty="0" smtClean="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%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每块嵌入一位比特信息 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  <a:p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      </a:t>
            </a:r>
            <a:r>
              <a:rPr lang="en-US" altLang="zh-CN" sz="2000" b="1" dirty="0" err="1" smtClean="0">
                <a:solidFill>
                  <a:srgbClr val="000000"/>
                </a:solidFill>
                <a:latin typeface="Calibri" panose="020F0502020204030204" pitchFamily="34" charset="0"/>
              </a:rPr>
              <a:t>curr_block</a:t>
            </a:r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=idct2(</a:t>
            </a:r>
            <a:r>
              <a:rPr lang="en-US" altLang="zh-CN" sz="2000" b="1" dirty="0" err="1" smtClean="0">
                <a:solidFill>
                  <a:srgbClr val="000000"/>
                </a:solidFill>
                <a:latin typeface="Calibri" panose="020F0502020204030204" pitchFamily="34" charset="0"/>
              </a:rPr>
              <a:t>curr_block</a:t>
            </a:r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);</a:t>
            </a:r>
            <a:r>
              <a:rPr lang="en-US" altLang="zh-CN" sz="20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%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进行二维离散余弦逆变换 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  <a:p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      </a:t>
            </a:r>
            <a:r>
              <a:rPr lang="en-US" altLang="zh-CN" sz="2000" b="1" dirty="0" err="1" smtClean="0">
                <a:solidFill>
                  <a:srgbClr val="000000"/>
                </a:solidFill>
                <a:latin typeface="Calibri" panose="020F0502020204030204" pitchFamily="34" charset="0"/>
              </a:rPr>
              <a:t>new_image</a:t>
            </a:r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(x:x+width-1,y:y+width-1)=</a:t>
            </a:r>
            <a:r>
              <a:rPr lang="en-US" altLang="zh-CN" sz="2000" b="1" dirty="0" err="1" smtClean="0">
                <a:solidFill>
                  <a:srgbClr val="000000"/>
                </a:solidFill>
                <a:latin typeface="Calibri" panose="020F0502020204030204" pitchFamily="34" charset="0"/>
              </a:rPr>
              <a:t>curr_block</a:t>
            </a:r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; 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%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将处理的像素块赋给结果图 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  <a:p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   end </a:t>
            </a:r>
            <a:endParaRPr lang="en-US" altLang="zh-CN" sz="2000" b="1" dirty="0" smtClean="0"/>
          </a:p>
          <a:p>
            <a:r>
              <a:rPr lang="en-US" altLang="zh-CN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end</a:t>
            </a:r>
            <a:endParaRPr lang="zh-CN" altLang="en-US" sz="2000" b="1" dirty="0"/>
          </a:p>
        </p:txBody>
      </p:sp>
      <p:grpSp>
        <p:nvGrpSpPr>
          <p:cNvPr id="4" name="组合 3"/>
          <p:cNvGrpSpPr/>
          <p:nvPr/>
        </p:nvGrpSpPr>
        <p:grpSpPr>
          <a:xfrm>
            <a:off x="1259349" y="499236"/>
            <a:ext cx="6028142" cy="840284"/>
            <a:chOff x="3135993" y="1051060"/>
            <a:chExt cx="6429332" cy="840284"/>
          </a:xfrm>
        </p:grpSpPr>
        <p:sp>
          <p:nvSpPr>
            <p:cNvPr id="5" name="矩形: 圆角 6"/>
            <p:cNvSpPr/>
            <p:nvPr/>
          </p:nvSpPr>
          <p:spPr>
            <a:xfrm>
              <a:off x="3839426" y="1280937"/>
              <a:ext cx="572589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矩形 5"/>
            <p:cNvSpPr/>
            <p:nvPr/>
          </p:nvSpPr>
          <p:spPr>
            <a:xfrm>
              <a:off x="4091095" y="1333399"/>
              <a:ext cx="522343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实例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1    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修改系数的方法（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2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）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3295769" y="1051060"/>
              <a:ext cx="18473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>
            <a:off x="4750673" y="3607463"/>
            <a:ext cx="1482979" cy="2949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626434" y="1728758"/>
            <a:ext cx="895003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%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提取水印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: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逐块进行</a:t>
            </a:r>
            <a:endParaRPr lang="en-US" altLang="zh-CN" sz="20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  <a:p>
            <a:r>
              <a:rPr lang="en-US" altLang="zh-CN" sz="2400" b="1" dirty="0" smtClean="0"/>
              <a:t>for </a:t>
            </a:r>
            <a:r>
              <a:rPr lang="en-US" altLang="zh-CN" sz="2400" b="1" dirty="0" err="1"/>
              <a:t>i</a:t>
            </a:r>
            <a:r>
              <a:rPr lang="en-US" altLang="zh-CN" sz="2400" b="1" dirty="0"/>
              <a:t>=1:blocks </a:t>
            </a:r>
            <a:endParaRPr lang="en-US" altLang="zh-CN" sz="2400" b="1" dirty="0"/>
          </a:p>
          <a:p>
            <a:r>
              <a:rPr lang="en-US" altLang="zh-CN" sz="2400" b="1" dirty="0" smtClean="0"/>
              <a:t>   for </a:t>
            </a:r>
            <a:r>
              <a:rPr lang="en-US" altLang="zh-CN" sz="2400" b="1" dirty="0"/>
              <a:t>j=1:blocks </a:t>
            </a:r>
            <a:endParaRPr lang="en-US" altLang="zh-CN" sz="2400" b="1" dirty="0"/>
          </a:p>
          <a:p>
            <a:r>
              <a:rPr lang="en-US" altLang="zh-CN" sz="2400" b="1" dirty="0" smtClean="0"/>
              <a:t>      x</a:t>
            </a:r>
            <a:r>
              <a:rPr lang="en-US" altLang="zh-CN" sz="2400" b="1" dirty="0"/>
              <a:t>=(i-1)* width+1; 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%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当前块：第一个像素横坐标 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  <a:p>
            <a:r>
              <a:rPr lang="en-US" altLang="zh-CN" sz="2400" b="1" dirty="0" smtClean="0"/>
              <a:t>      y</a:t>
            </a:r>
            <a:r>
              <a:rPr lang="en-US" altLang="zh-CN" sz="2400" b="1" dirty="0"/>
              <a:t>=(j-1)* width+1; 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%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当前块：第一个像素纵坐标 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  <a:p>
            <a:r>
              <a:rPr lang="en-US" altLang="zh-CN" sz="2400" b="1" dirty="0" smtClean="0"/>
              <a:t>      if </a:t>
            </a:r>
            <a:r>
              <a:rPr lang="en-US" altLang="zh-CN" sz="2400" b="1" dirty="0" err="1"/>
              <a:t>new_image</a:t>
            </a:r>
            <a:r>
              <a:rPr lang="en-US" altLang="zh-CN" sz="2400" b="1" dirty="0"/>
              <a:t>(</a:t>
            </a:r>
            <a:r>
              <a:rPr lang="en-US" altLang="zh-CN" sz="2400" b="1" dirty="0" err="1"/>
              <a:t>x,y</a:t>
            </a:r>
            <a:r>
              <a:rPr lang="en-US" altLang="zh-CN" sz="2400" b="1" dirty="0" smtClean="0"/>
              <a:t>) &gt; </a:t>
            </a:r>
            <a:r>
              <a:rPr lang="en-US" altLang="zh-CN" sz="2400" b="1" dirty="0" smtClean="0">
                <a:solidFill>
                  <a:schemeClr val="bg1"/>
                </a:solidFill>
              </a:rPr>
              <a:t>image(</a:t>
            </a:r>
            <a:r>
              <a:rPr lang="en-US" altLang="zh-CN" sz="2400" b="1" dirty="0" err="1" smtClean="0">
                <a:solidFill>
                  <a:schemeClr val="bg1"/>
                </a:solidFill>
              </a:rPr>
              <a:t>x,y</a:t>
            </a:r>
            <a:r>
              <a:rPr lang="en-US" altLang="zh-CN" sz="2400" b="1" dirty="0">
                <a:solidFill>
                  <a:schemeClr val="bg1"/>
                </a:solidFill>
              </a:rPr>
              <a:t>) </a:t>
            </a:r>
            <a:endParaRPr lang="en-US" altLang="zh-CN" sz="2400" b="1" dirty="0">
              <a:solidFill>
                <a:schemeClr val="bg1"/>
              </a:solidFill>
            </a:endParaRPr>
          </a:p>
          <a:p>
            <a:r>
              <a:rPr lang="en-US" altLang="zh-CN" sz="2400" b="1" dirty="0" smtClean="0"/>
              <a:t>         extract(</a:t>
            </a:r>
            <a:r>
              <a:rPr lang="en-US" altLang="zh-CN" sz="2400" b="1" dirty="0" err="1" smtClean="0"/>
              <a:t>i,j</a:t>
            </a:r>
            <a:r>
              <a:rPr lang="en-US" altLang="zh-CN" sz="2400" b="1" dirty="0"/>
              <a:t>)=1; </a:t>
            </a:r>
            <a:endParaRPr lang="en-US" altLang="zh-CN" sz="2400" b="1" dirty="0"/>
          </a:p>
          <a:p>
            <a:r>
              <a:rPr lang="en-US" altLang="zh-CN" sz="2400" b="1" dirty="0" smtClean="0"/>
              <a:t>      else </a:t>
            </a:r>
            <a:endParaRPr lang="en-US" altLang="zh-CN" sz="2400" b="1" dirty="0"/>
          </a:p>
          <a:p>
            <a:r>
              <a:rPr lang="en-US" altLang="zh-CN" sz="2400" b="1" dirty="0" smtClean="0"/>
              <a:t>         extract(</a:t>
            </a:r>
            <a:r>
              <a:rPr lang="en-US" altLang="zh-CN" sz="2400" b="1" dirty="0" err="1" smtClean="0"/>
              <a:t>i,j</a:t>
            </a:r>
            <a:r>
              <a:rPr lang="en-US" altLang="zh-CN" sz="2400" b="1" dirty="0"/>
              <a:t>)=0; </a:t>
            </a:r>
            <a:endParaRPr lang="en-US" altLang="zh-CN" sz="2400" b="1" dirty="0"/>
          </a:p>
          <a:p>
            <a:r>
              <a:rPr lang="en-US" altLang="zh-CN" sz="2400" b="1" dirty="0" smtClean="0"/>
              <a:t>      end </a:t>
            </a:r>
            <a:endParaRPr lang="en-US" altLang="zh-CN" sz="2400" b="1" dirty="0"/>
          </a:p>
          <a:p>
            <a:r>
              <a:rPr lang="en-US" altLang="zh-CN" sz="2400" b="1" dirty="0" smtClean="0"/>
              <a:t>   end </a:t>
            </a:r>
            <a:endParaRPr lang="en-US" altLang="zh-CN" sz="2400" b="1" dirty="0"/>
          </a:p>
          <a:p>
            <a:r>
              <a:rPr lang="en-US" altLang="zh-CN" sz="2400" b="1" dirty="0"/>
              <a:t>end</a:t>
            </a:r>
            <a:endParaRPr lang="zh-CN" altLang="en-US" sz="2400" b="1" dirty="0"/>
          </a:p>
        </p:txBody>
      </p:sp>
      <p:grpSp>
        <p:nvGrpSpPr>
          <p:cNvPr id="9" name="组合 8"/>
          <p:cNvGrpSpPr/>
          <p:nvPr/>
        </p:nvGrpSpPr>
        <p:grpSpPr>
          <a:xfrm>
            <a:off x="1259349" y="499236"/>
            <a:ext cx="6028142" cy="840284"/>
            <a:chOff x="3135993" y="1051060"/>
            <a:chExt cx="6429332" cy="840284"/>
          </a:xfrm>
        </p:grpSpPr>
        <p:sp>
          <p:nvSpPr>
            <p:cNvPr id="10" name="矩形: 圆角 6"/>
            <p:cNvSpPr/>
            <p:nvPr/>
          </p:nvSpPr>
          <p:spPr>
            <a:xfrm>
              <a:off x="3839426" y="1280937"/>
              <a:ext cx="572589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 10"/>
            <p:cNvSpPr/>
            <p:nvPr/>
          </p:nvSpPr>
          <p:spPr>
            <a:xfrm>
              <a:off x="4091095" y="1333399"/>
              <a:ext cx="522343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实例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1    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修改系数的方法（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3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）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3295769" y="1051060"/>
              <a:ext cx="18473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/>
    </p:bldLst>
  </p:timing>
</p:sld>
</file>

<file path=ppt/tags/tag1.xml><?xml version="1.0" encoding="utf-8"?>
<p:tagLst xmlns:p="http://schemas.openxmlformats.org/presentationml/2006/main">
  <p:tag name="ISLIDE.VECTOR" val="28b0fd0e-7ece-4f48-881a-83c93b08799b"/>
</p:tagLst>
</file>

<file path=ppt/tags/tag2.xml><?xml version="1.0" encoding="utf-8"?>
<p:tagLst xmlns:p="http://schemas.openxmlformats.org/presentationml/2006/main">
  <p:tag name="ISLIDE.VECTOR" val="28b0fd0e-7ece-4f48-881a-83c93b08799b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2335</Words>
  <Application>WPS 演示</Application>
  <PresentationFormat>宽屏</PresentationFormat>
  <Paragraphs>191</Paragraphs>
  <Slides>20</Slides>
  <Notes>3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2" baseType="lpstr">
      <vt:lpstr>Arial</vt:lpstr>
      <vt:lpstr>宋体</vt:lpstr>
      <vt:lpstr>Wingdings</vt:lpstr>
      <vt:lpstr>思源黑体 CN Heavy</vt:lpstr>
      <vt:lpstr>微软雅黑 Light</vt:lpstr>
      <vt:lpstr>Times New Roman</vt:lpstr>
      <vt:lpstr>黑体</vt:lpstr>
      <vt:lpstr>Calibri</vt:lpstr>
      <vt:lpstr>微软雅黑</vt:lpstr>
      <vt:lpstr>Arial Unicode MS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lzh</dc:creator>
  <cp:lastModifiedBy>Li安全</cp:lastModifiedBy>
  <cp:revision>8</cp:revision>
  <dcterms:created xsi:type="dcterms:W3CDTF">2020-01-01T12:40:00Z</dcterms:created>
  <dcterms:modified xsi:type="dcterms:W3CDTF">2020-01-01T17:18:13Z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2052-11.3.0.8632</vt:lpwstr>
  </property>
</Properties>
</file>

<file path=docProps/thumbnail.jpeg>
</file>